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1" r:id="rId2"/>
    <p:sldId id="262" r:id="rId3"/>
    <p:sldId id="270" r:id="rId4"/>
    <p:sldId id="271" r:id="rId5"/>
    <p:sldId id="272" r:id="rId6"/>
    <p:sldId id="278" r:id="rId7"/>
    <p:sldId id="276" r:id="rId8"/>
    <p:sldId id="263" r:id="rId9"/>
    <p:sldId id="274" r:id="rId10"/>
    <p:sldId id="275" r:id="rId11"/>
    <p:sldId id="273" r:id="rId12"/>
    <p:sldId id="265" r:id="rId13"/>
    <p:sldId id="266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56" r:id="rId22"/>
    <p:sldId id="267" r:id="rId23"/>
    <p:sldId id="25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86683" autoAdjust="0"/>
  </p:normalViewPr>
  <p:slideViewPr>
    <p:cSldViewPr snapToGrid="0">
      <p:cViewPr>
        <p:scale>
          <a:sx n="70" d="100"/>
          <a:sy n="70" d="100"/>
        </p:scale>
        <p:origin x="1066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ACD31-55EB-4940-B5F2-1BFD331A409E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EB63-32BC-409B-9363-939531AA1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5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9EB63-32BC-409B-9363-939531AA14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1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9EB63-32BC-409B-9363-939531AA14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53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Morning, we are Greener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9EB63-32BC-409B-9363-939531AA14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82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9EB63-32BC-409B-9363-939531AA14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5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Morning, we are Greener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9EB63-32BC-409B-9363-939531AA14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14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Morning, we are Greener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9EB63-32BC-409B-9363-939531AA14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83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Morning, we are Greener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9EB63-32BC-409B-9363-939531AA14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2747-4845-4D1F-B9EB-3EF67F95E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36267-5704-452A-B73D-B9CFE970C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1482A-86FD-433A-ACB4-ECE113231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BAA96-6287-42A9-B39E-94F29372BF1F}" type="datetime1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251C7-2812-4FFE-A7B6-EFB416ED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65DEE-3E93-499D-8716-B090215C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1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454B-7140-4166-B1A0-3FAD2F8B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6D495-E6F8-41B9-874A-FBB60B858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A4186-54B6-45E4-BE3C-1BC71D0A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BD1F7-D098-419A-937C-D995EB1BC957}" type="datetime1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2F42B-BA71-487C-9489-B6340AD05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EA05B-3925-491B-AC9D-5FFE2344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6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DB7A6-7ED5-49A5-A549-F97D7D760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315BB-8156-46C8-AC82-431FF41E2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FB680-C1A6-43A5-AFB5-A7FE0BB6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A5072-DED0-4D8E-B2A5-9553DB3E38B2}" type="datetime1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5C2C3-71A2-4D71-99C2-89D56A23F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D7148-D61E-4241-B676-9DEFB7A74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7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505C-C6D2-4518-8046-DA11EEE8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48F9B-15B7-4145-9CB0-31699B947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CEF52-1178-4AAA-A3B7-C730DCAE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6D1FF-260E-4A94-BB83-EB96CE7E8E64}" type="datetime1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5E20E-4908-4701-A167-CD2373B00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0BF83-CDA6-4C22-9A4D-08FB2F8F6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4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CB40-1403-4873-8CF0-659CA9235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3F562-E656-48FA-A5A4-3E8A5A24D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C9519-7C07-4420-9771-99235E15D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C3493-D6B6-48E1-B1B9-B639B6467862}" type="datetime1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F9DC1-5C21-41F6-BA9F-47FCF11F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F3D6F-FBEE-4C10-8796-81981D74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4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3A80-8B88-481D-93A3-D15AB148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D2EED-4075-4A36-A5D8-723D6358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EA153-B17A-4BCD-A299-36A5B9336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F9774-5C18-409F-ACF7-D14F9B341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2F271-9EAA-4B5C-96AA-F7EA4C818187}" type="datetime1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FD3D4-74E8-44F5-939D-954B21409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B878B-A1A2-438F-B7CE-B25028ED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9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3E76-16E1-4AC7-A7D6-053EF3D33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4EB76-F0EF-4C3D-B52C-6E043E3C2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BE540-9565-479B-85D8-AB52A0742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7A9D0-D8EE-43FA-98A3-26AB9CC23E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CBB7D-7CD1-49AF-8E95-7AE6AA4F2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6C8D0A-E134-44A7-8FBF-8E84FE16D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761D-1DA3-4ED8-BA9D-0BF72FD0AC4B}" type="datetime1">
              <a:rPr lang="en-US" smtClean="0"/>
              <a:t>3/19/2021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212D9E-BA3E-4DBE-91B0-DA906C7C7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B9A9A-3BFD-4366-9BD2-B1BCEC0A8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0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3519-582A-47A5-82C9-1661B931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E9EC36-ECE1-4F9A-8287-5CE671387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89A14-0362-469E-8374-EFFF8DB27881}" type="datetime1">
              <a:rPr lang="en-US" smtClean="0"/>
              <a:t>3/19/2021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BCE9F-5F66-410A-B786-26D0377E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BEFDB-1171-4F9B-9ADE-35490CF6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2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E91C1-2830-407D-9D30-049B17202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495F-A220-44D7-915A-EF587984A2EF}" type="datetime1">
              <a:rPr lang="en-US" smtClean="0"/>
              <a:t>3/19/2021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DA0798-6DC8-4358-841F-69690586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1D3B5-FD9C-43BE-ACAE-897B53BF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62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92F9-ECF9-41D7-804A-5F335BAD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DED2A-F796-452C-8346-0D23728F9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D864-169A-4C9F-AFF9-FFCED226C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22E4D-8421-4E6C-8B8E-8F83997CB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F4577-4876-4BBC-A97C-3A20E4D9E748}" type="datetime1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BF06E-DCBC-42AA-B62D-D9605DF1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2F78F-A2D0-4A5E-92A5-37DBD876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1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D329-6945-4CB5-B3DF-F91B066E1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429A1A-AC50-4734-AEAB-225932221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EEEBD-AEAA-42E0-9307-DA6801F51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E6523-A82F-4340-B7F9-2BF5A41B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7DB99-6366-49FC-870C-65B25CE283CF}" type="datetime1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5D647-C07A-40B7-8276-E0936147D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57C21-5B54-47A1-A63E-7267F1A4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04FCAA-D328-43E1-B5EF-4136A358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56E54-9A66-4806-93AC-0612D7E9D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4EC15-5978-4817-AE87-00A1F08D39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7E984-D810-4089-A2BF-5FBD739048AA}" type="datetime1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9D546-A5C9-4099-A1C2-5532B9B26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E1F88-46C9-4A4C-AE4D-DC6E05C5A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9E78A-CC2C-421D-89D1-62C620E5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2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hyperlink" Target="mailto:kylepavelka1@gmail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hyperlink" Target="mailto:matthewbrown84@gmail.com" TargetMode="External"/><Relationship Id="rId4" Type="http://schemas.openxmlformats.org/officeDocument/2006/relationships/image" Target="../media/image26.jpg"/><Relationship Id="rId9" Type="http://schemas.openxmlformats.org/officeDocument/2006/relationships/hyperlink" Target="mailto:rp70960@gmail.com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55D88F4-0053-4AAB-A66E-8929F4059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59"/>
          <a:stretch/>
        </p:blipFill>
        <p:spPr>
          <a:xfrm>
            <a:off x="0" y="3536"/>
            <a:ext cx="12192000" cy="68544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1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74461B-9812-4264-84F5-30765060DB9C}"/>
              </a:ext>
            </a:extLst>
          </p:cNvPr>
          <p:cNvSpPr/>
          <p:nvPr/>
        </p:nvSpPr>
        <p:spPr>
          <a:xfrm>
            <a:off x="6400800" y="0"/>
            <a:ext cx="5486400" cy="63563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8F522-77A4-46A2-8A96-9BE15BCB3E42}"/>
              </a:ext>
            </a:extLst>
          </p:cNvPr>
          <p:cNvSpPr txBox="1"/>
          <p:nvPr/>
        </p:nvSpPr>
        <p:spPr>
          <a:xfrm>
            <a:off x="6431280" y="1369477"/>
            <a:ext cx="5455920" cy="212365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Greener Pastures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6A603B-D495-4B1A-98F8-681B40E5E32C}"/>
              </a:ext>
            </a:extLst>
          </p:cNvPr>
          <p:cNvSpPr txBox="1"/>
          <p:nvPr/>
        </p:nvSpPr>
        <p:spPr>
          <a:xfrm>
            <a:off x="6400800" y="3756279"/>
            <a:ext cx="5455920" cy="2467983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R="0" lvl="1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Kevin Sheekey</a:t>
            </a:r>
          </a:p>
          <a:p>
            <a:pPr marR="0" lvl="1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Kyle Pavelka</a:t>
            </a:r>
          </a:p>
          <a:p>
            <a:pPr marR="0" lvl="1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Matthew Brown</a:t>
            </a:r>
          </a:p>
          <a:p>
            <a:pPr marR="0" lvl="1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Meriane Franco</a:t>
            </a:r>
          </a:p>
          <a:p>
            <a:pPr marR="0" lvl="1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Ravi Patel</a:t>
            </a:r>
            <a:endParaRPr lang="en-US" sz="3000" dirty="0">
              <a:solidFill>
                <a:schemeClr val="bg1"/>
              </a:solidFill>
            </a:endParaRP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03/20/2021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4063FC-E1D1-4E49-AD01-39BA07CE3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36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C5244-3418-40ED-A87B-8766DA73CFDF}"/>
              </a:ext>
            </a:extLst>
          </p:cNvPr>
          <p:cNvCxnSpPr/>
          <p:nvPr/>
        </p:nvCxnSpPr>
        <p:spPr>
          <a:xfrm>
            <a:off x="292359" y="914400"/>
            <a:ext cx="1160728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F066E3-56C0-43C9-94DE-2CB5FD641BED}"/>
              </a:ext>
            </a:extLst>
          </p:cNvPr>
          <p:cNvCxnSpPr/>
          <p:nvPr/>
        </p:nvCxnSpPr>
        <p:spPr>
          <a:xfrm>
            <a:off x="292358" y="6360216"/>
            <a:ext cx="116072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5024-6433-48CE-A563-F2FCD4EF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71B4F-1589-40F7-9F8A-359137A776C2}"/>
              </a:ext>
            </a:extLst>
          </p:cNvPr>
          <p:cNvSpPr txBox="1"/>
          <p:nvPr/>
        </p:nvSpPr>
        <p:spPr>
          <a:xfrm>
            <a:off x="0" y="1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	Encoded Series Names 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rgbClr val="00B050"/>
                </a:solidFill>
              </a:rPr>
              <a:t> Obtaining Data from  Webpage</a:t>
            </a:r>
          </a:p>
          <a:p>
            <a:pPr algn="ctr"/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 Dynamic Variable Name/Dictionaries</a:t>
            </a:r>
            <a:endParaRPr lang="en-US" sz="3200" dirty="0">
              <a:solidFill>
                <a:srgbClr val="00B05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750F71-C3AF-410C-BC2C-7070EFAC0E7F}"/>
              </a:ext>
            </a:extLst>
          </p:cNvPr>
          <p:cNvGrpSpPr/>
          <p:nvPr/>
        </p:nvGrpSpPr>
        <p:grpSpPr>
          <a:xfrm>
            <a:off x="7377322" y="1077219"/>
            <a:ext cx="4102526" cy="5835319"/>
            <a:chOff x="7797113" y="1317457"/>
            <a:chExt cx="4102526" cy="59090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BB19F3-F045-41D1-A11A-9F85CC018633}"/>
                </a:ext>
              </a:extLst>
            </p:cNvPr>
            <p:cNvGrpSpPr/>
            <p:nvPr/>
          </p:nvGrpSpPr>
          <p:grpSpPr>
            <a:xfrm>
              <a:off x="7797113" y="1317457"/>
              <a:ext cx="4102526" cy="600123"/>
              <a:chOff x="7797113" y="1317457"/>
              <a:chExt cx="4102526" cy="60012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CD089C0-8DD6-4374-91D0-63AE07E6F6F1}"/>
                  </a:ext>
                </a:extLst>
              </p:cNvPr>
              <p:cNvSpPr/>
              <p:nvPr/>
            </p:nvSpPr>
            <p:spPr>
              <a:xfrm>
                <a:off x="7797114" y="1317457"/>
                <a:ext cx="4102525" cy="400089"/>
              </a:xfrm>
              <a:prstGeom prst="rect">
                <a:avLst/>
              </a:prstGeom>
              <a:gradFill>
                <a:gsLst>
                  <a:gs pos="26000">
                    <a:schemeClr val="bg1">
                      <a:lumMod val="9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63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37151-67E1-48BD-8FB6-917F559C1A6A}"/>
                  </a:ext>
                </a:extLst>
              </p:cNvPr>
              <p:cNvSpPr txBox="1"/>
              <p:nvPr/>
            </p:nvSpPr>
            <p:spPr>
              <a:xfrm>
                <a:off x="7797113" y="1517492"/>
                <a:ext cx="4102525" cy="40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KEY TAKE AWAYS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6A4960-7433-408C-B570-728169474892}"/>
                </a:ext>
              </a:extLst>
            </p:cNvPr>
            <p:cNvSpPr txBox="1"/>
            <p:nvPr/>
          </p:nvSpPr>
          <p:spPr>
            <a:xfrm>
              <a:off x="7797113" y="1871162"/>
              <a:ext cx="4102525" cy="535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Able to request from the URLs.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Custom code writes the data to dictionaries, for each URL.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 </a:t>
              </a:r>
              <a:r>
                <a:rPr lang="en-US" dirty="0" err="1"/>
                <a:t>dic_field</a:t>
              </a:r>
              <a:r>
                <a:rPr lang="en-US" dirty="0"/>
                <a:t> chooses which dictionary is getting looked at.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Based on which dictionary in </a:t>
              </a:r>
              <a:r>
                <a:rPr lang="en-US" dirty="0" err="1"/>
                <a:t>dic_field</a:t>
              </a:r>
              <a:r>
                <a:rPr lang="en-US" dirty="0"/>
                <a:t>, the for loop knows which substring to extract.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The substring is fed to the dictionary as a key for a corresponding value.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To summarize, </a:t>
              </a:r>
              <a:r>
                <a:rPr lang="en-US" dirty="0" err="1"/>
                <a:t>series_dic</a:t>
              </a:r>
              <a:r>
                <a:rPr lang="en-US" dirty="0"/>
                <a:t>[</a:t>
              </a:r>
              <a:r>
                <a:rPr lang="en-US" dirty="0" err="1"/>
                <a:t>dic_field</a:t>
              </a:r>
              <a:r>
                <a:rPr lang="en-US" dirty="0"/>
                <a:t>][</a:t>
              </a:r>
              <a:r>
                <a:rPr lang="en-US" dirty="0" err="1"/>
                <a:t>series_subtring</a:t>
              </a:r>
              <a:r>
                <a:rPr lang="en-US" dirty="0"/>
                <a:t>] can lookup the piece of the series name in the corresponding dictionary that contains it!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B3C1214-0930-4F74-BC7A-AD567600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F553EF0-3BC4-489F-903F-732F2DCB6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/>
          <a:stretch/>
        </p:blipFill>
        <p:spPr>
          <a:xfrm>
            <a:off x="292358" y="1077219"/>
            <a:ext cx="6784518" cy="49802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DBF447-7D8B-41E4-AED5-061D419F26CB}"/>
              </a:ext>
            </a:extLst>
          </p:cNvPr>
          <p:cNvSpPr txBox="1"/>
          <p:nvPr/>
        </p:nvSpPr>
        <p:spPr>
          <a:xfrm>
            <a:off x="4593189" y="5384901"/>
            <a:ext cx="3038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Note:</a:t>
            </a:r>
          </a:p>
          <a:p>
            <a:pPr algn="ctr"/>
            <a:r>
              <a:rPr lang="en-US" sz="1400" dirty="0"/>
              <a:t>This region code combines two or more series which may pose a problem for unique row creation. (next slide)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302095-4383-402D-A1A2-3DA8C5B63645}"/>
              </a:ext>
            </a:extLst>
          </p:cNvPr>
          <p:cNvCxnSpPr/>
          <p:nvPr/>
        </p:nvCxnSpPr>
        <p:spPr>
          <a:xfrm flipH="1">
            <a:off x="4576860" y="5519055"/>
            <a:ext cx="12300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94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C5244-3418-40ED-A87B-8766DA73CFDF}"/>
              </a:ext>
            </a:extLst>
          </p:cNvPr>
          <p:cNvCxnSpPr/>
          <p:nvPr/>
        </p:nvCxnSpPr>
        <p:spPr>
          <a:xfrm>
            <a:off x="292359" y="914400"/>
            <a:ext cx="1160728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F066E3-56C0-43C9-94DE-2CB5FD641BED}"/>
              </a:ext>
            </a:extLst>
          </p:cNvPr>
          <p:cNvCxnSpPr/>
          <p:nvPr/>
        </p:nvCxnSpPr>
        <p:spPr>
          <a:xfrm>
            <a:off x="292358" y="6360216"/>
            <a:ext cx="116072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5024-6433-48CE-A563-F2FCD4EF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71B4F-1589-40F7-9F8A-359137A776C2}"/>
              </a:ext>
            </a:extLst>
          </p:cNvPr>
          <p:cNvSpPr txBox="1"/>
          <p:nvPr/>
        </p:nvSpPr>
        <p:spPr>
          <a:xfrm>
            <a:off x="0" y="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	BLS MWE: Augmenting Results (City Matches)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750F71-C3AF-410C-BC2C-7070EFAC0E7F}"/>
              </a:ext>
            </a:extLst>
          </p:cNvPr>
          <p:cNvGrpSpPr/>
          <p:nvPr/>
        </p:nvGrpSpPr>
        <p:grpSpPr>
          <a:xfrm>
            <a:off x="334693" y="4548214"/>
            <a:ext cx="11564945" cy="1885878"/>
            <a:chOff x="7797114" y="1260389"/>
            <a:chExt cx="4102525" cy="226871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D089C0-8DD6-4374-91D0-63AE07E6F6F1}"/>
                </a:ext>
              </a:extLst>
            </p:cNvPr>
            <p:cNvSpPr/>
            <p:nvPr/>
          </p:nvSpPr>
          <p:spPr>
            <a:xfrm>
              <a:off x="7797114" y="1260389"/>
              <a:ext cx="4102525" cy="457158"/>
            </a:xfrm>
            <a:prstGeom prst="rect">
              <a:avLst/>
            </a:prstGeom>
            <a:gradFill>
              <a:gsLst>
                <a:gs pos="26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</a:schemeClr>
                </a:gs>
                <a:gs pos="63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6A4960-7433-408C-B570-728169474892}"/>
                </a:ext>
              </a:extLst>
            </p:cNvPr>
            <p:cNvSpPr txBox="1"/>
            <p:nvPr/>
          </p:nvSpPr>
          <p:spPr>
            <a:xfrm>
              <a:off x="7797114" y="1344595"/>
              <a:ext cx="4102525" cy="2184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Need to match regional dictionary values from the BLS to given cities in GEO.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A </a:t>
              </a:r>
              <a:r>
                <a:rPr lang="en-US" sz="1600" b="1" dirty="0"/>
                <a:t>direct match</a:t>
              </a:r>
              <a:r>
                <a:rPr lang="en-US" sz="1600" dirty="0"/>
                <a:t> means the city is listed as is, </a:t>
              </a:r>
              <a:r>
                <a:rPr lang="en-US" sz="1600" b="1" dirty="0"/>
                <a:t>best match </a:t>
              </a:r>
              <a:r>
                <a:rPr lang="en-US" sz="1600" dirty="0"/>
                <a:t>finds a BLS value that contains both city and state substrings. If those fail, the </a:t>
              </a:r>
              <a:r>
                <a:rPr lang="en-US" sz="1600" b="1" dirty="0"/>
                <a:t>state</a:t>
              </a:r>
              <a:r>
                <a:rPr lang="en-US" sz="1600" dirty="0"/>
                <a:t> was used (not actually invoked). If all else fails, </a:t>
              </a:r>
              <a:r>
                <a:rPr lang="en-US" sz="1600" b="1" dirty="0"/>
                <a:t>city could not be added </a:t>
              </a:r>
              <a:r>
                <a:rPr lang="en-US" sz="1600" dirty="0"/>
                <a:t>(not actually invoked).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Dallas, TX and Fort Worth, TX as well as San Francisco, CA and Oakland, CA were in single </a:t>
              </a:r>
              <a:r>
                <a:rPr lang="en-US" sz="1600" b="1" dirty="0"/>
                <a:t>BLS group code</a:t>
              </a:r>
              <a:r>
                <a:rPr lang="en-US" sz="1600" dirty="0"/>
                <a:t>. Since only one row was created for each pair, </a:t>
              </a:r>
              <a:r>
                <a:rPr lang="en-US" sz="1600" b="1" dirty="0"/>
                <a:t>one city from each pair may be missing in the final merged </a:t>
              </a:r>
              <a:r>
                <a:rPr lang="en-US" sz="1600" b="1" dirty="0" err="1"/>
                <a:t>dataframe</a:t>
              </a:r>
              <a:r>
                <a:rPr lang="en-US" sz="1600" b="1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The </a:t>
              </a:r>
              <a:r>
                <a:rPr lang="en-US" sz="1600" b="1" dirty="0"/>
                <a:t>for-loop copies rows for paired city </a:t>
              </a:r>
              <a:r>
                <a:rPr lang="en-US" sz="1600" dirty="0"/>
                <a:t>from the </a:t>
              </a:r>
              <a:r>
                <a:rPr lang="en-US" sz="1600" dirty="0" err="1"/>
                <a:t>dataframe</a:t>
              </a:r>
              <a:r>
                <a:rPr lang="en-US" sz="1600" dirty="0"/>
                <a:t>, modifies city name to the missing city in the copy, and then adds the rows back to the original </a:t>
              </a:r>
              <a:r>
                <a:rPr lang="en-US" sz="1600" dirty="0" err="1"/>
                <a:t>dataframe</a:t>
              </a:r>
              <a:r>
                <a:rPr lang="en-US" sz="1600" dirty="0"/>
                <a:t> so that </a:t>
              </a:r>
              <a:r>
                <a:rPr lang="en-US" sz="1600" b="1" dirty="0"/>
                <a:t>the missing city is present with rows from the grouped code. 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04ACF28-1668-4E4A-AABB-11DBF7B0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393C53-E197-49EA-A846-3B6FBD1A0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 t="2987"/>
          <a:stretch/>
        </p:blipFill>
        <p:spPr>
          <a:xfrm>
            <a:off x="334693" y="1022941"/>
            <a:ext cx="8503440" cy="352527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9546C34-6176-4E07-A8B9-E5BC3705554A}"/>
              </a:ext>
            </a:extLst>
          </p:cNvPr>
          <p:cNvGrpSpPr/>
          <p:nvPr/>
        </p:nvGrpSpPr>
        <p:grpSpPr>
          <a:xfrm>
            <a:off x="5534871" y="1140607"/>
            <a:ext cx="6322436" cy="975709"/>
            <a:chOff x="5402859" y="1022941"/>
            <a:chExt cx="6322436" cy="97570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949E44-8503-4AA9-B245-61A3E4692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3469" r="78431" b="45000"/>
            <a:stretch/>
          </p:blipFill>
          <p:spPr>
            <a:xfrm>
              <a:off x="5402859" y="1375047"/>
              <a:ext cx="6000876" cy="27147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9A5E13-F7FD-427E-BECC-07B7B47B4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3333" r="77217" b="45133"/>
            <a:stretch/>
          </p:blipFill>
          <p:spPr>
            <a:xfrm>
              <a:off x="5402859" y="1727178"/>
              <a:ext cx="6322436" cy="27147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7318E9-CBAE-49C6-9C72-7FBE85D5EF32}"/>
                </a:ext>
              </a:extLst>
            </p:cNvPr>
            <p:cNvSpPr txBox="1"/>
            <p:nvPr/>
          </p:nvSpPr>
          <p:spPr>
            <a:xfrm>
              <a:off x="5568043" y="1022941"/>
              <a:ext cx="600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B050"/>
                  </a:solidFill>
                </a:rPr>
                <a:t>BLS City Codes that </a:t>
              </a:r>
              <a:r>
                <a:rPr lang="en-US" dirty="0">
                  <a:solidFill>
                    <a:srgbClr val="00B050"/>
                  </a:solidFill>
                </a:rPr>
                <a:t>Handle 2 Cities Each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4832FC-1945-4737-9DA9-B266FD0B0413}"/>
              </a:ext>
            </a:extLst>
          </p:cNvPr>
          <p:cNvCxnSpPr/>
          <p:nvPr/>
        </p:nvCxnSpPr>
        <p:spPr>
          <a:xfrm>
            <a:off x="3788229" y="1998650"/>
            <a:ext cx="17798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9946E30-0D90-4022-A972-B4F10BCC6532}"/>
              </a:ext>
            </a:extLst>
          </p:cNvPr>
          <p:cNvCxnSpPr/>
          <p:nvPr/>
        </p:nvCxnSpPr>
        <p:spPr>
          <a:xfrm rot="10800000" flipV="1">
            <a:off x="8838134" y="2116315"/>
            <a:ext cx="1677467" cy="162292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0C42C29-095A-4F8D-B0C5-DF90066EB2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8603" y="4260831"/>
            <a:ext cx="892627" cy="164212"/>
          </a:xfrm>
          <a:prstGeom prst="bentConnector3">
            <a:avLst>
              <a:gd name="adj1" fmla="val 61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22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C5244-3418-40ED-A87B-8766DA73CFDF}"/>
              </a:ext>
            </a:extLst>
          </p:cNvPr>
          <p:cNvCxnSpPr/>
          <p:nvPr/>
        </p:nvCxnSpPr>
        <p:spPr>
          <a:xfrm>
            <a:off x="292359" y="914400"/>
            <a:ext cx="1160728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F066E3-56C0-43C9-94DE-2CB5FD641BED}"/>
              </a:ext>
            </a:extLst>
          </p:cNvPr>
          <p:cNvCxnSpPr/>
          <p:nvPr/>
        </p:nvCxnSpPr>
        <p:spPr>
          <a:xfrm>
            <a:off x="292358" y="6360216"/>
            <a:ext cx="116072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5024-6433-48CE-A563-F2FCD4EF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71B4F-1589-40F7-9F8A-359137A776C2}"/>
              </a:ext>
            </a:extLst>
          </p:cNvPr>
          <p:cNvSpPr txBox="1"/>
          <p:nvPr/>
        </p:nvSpPr>
        <p:spPr>
          <a:xfrm>
            <a:off x="0" y="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	BLS MWE: Augmenting Results (Occupation)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4ACF28-1668-4E4A-AABB-11DBF7B0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5B2DDEDE-8BA5-406B-BD02-7FE46892F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24" y="871434"/>
            <a:ext cx="3922776" cy="5484916"/>
          </a:xfrm>
          <a:prstGeom prst="rect">
            <a:avLst/>
          </a:prstGeom>
        </p:spPr>
      </p:pic>
      <p:pic>
        <p:nvPicPr>
          <p:cNvPr id="18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627FC71E-61BF-42D3-BA96-635C74CD1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06" y="865993"/>
            <a:ext cx="3926385" cy="549035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F688DC1-516D-43BF-AD99-C611BF91CCC4}"/>
              </a:ext>
            </a:extLst>
          </p:cNvPr>
          <p:cNvGrpSpPr/>
          <p:nvPr/>
        </p:nvGrpSpPr>
        <p:grpSpPr>
          <a:xfrm>
            <a:off x="4044735" y="957367"/>
            <a:ext cx="4102526" cy="5693672"/>
            <a:chOff x="7797113" y="1260389"/>
            <a:chExt cx="4102526" cy="56936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59F7AFA-26B7-41DF-9785-57E3EC73138D}"/>
                </a:ext>
              </a:extLst>
            </p:cNvPr>
            <p:cNvGrpSpPr/>
            <p:nvPr/>
          </p:nvGrpSpPr>
          <p:grpSpPr>
            <a:xfrm>
              <a:off x="7797113" y="1260389"/>
              <a:ext cx="4102526" cy="657191"/>
              <a:chOff x="7797113" y="1260389"/>
              <a:chExt cx="4102526" cy="65719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ECD5047-7FA9-4C06-9EF1-88A161A8753A}"/>
                  </a:ext>
                </a:extLst>
              </p:cNvPr>
              <p:cNvSpPr/>
              <p:nvPr/>
            </p:nvSpPr>
            <p:spPr>
              <a:xfrm>
                <a:off x="7797114" y="1260389"/>
                <a:ext cx="4102525" cy="457158"/>
              </a:xfrm>
              <a:prstGeom prst="rect">
                <a:avLst/>
              </a:prstGeom>
              <a:gradFill>
                <a:gsLst>
                  <a:gs pos="26000">
                    <a:schemeClr val="bg1">
                      <a:lumMod val="9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63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09389B-D741-4153-8965-94A5353E8692}"/>
                  </a:ext>
                </a:extLst>
              </p:cNvPr>
              <p:cNvSpPr txBox="1"/>
              <p:nvPr/>
            </p:nvSpPr>
            <p:spPr>
              <a:xfrm>
                <a:off x="7797113" y="1517492"/>
                <a:ext cx="4102525" cy="40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Augmentation Process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52B88-8B71-40E2-A12A-F13BC386BE0D}"/>
                </a:ext>
              </a:extLst>
            </p:cNvPr>
            <p:cNvSpPr txBox="1"/>
            <p:nvPr/>
          </p:nvSpPr>
          <p:spPr>
            <a:xfrm>
              <a:off x="7797113" y="1937303"/>
              <a:ext cx="4102525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With 53 cities from the GEO data, there should be 53 results from filtering the </a:t>
              </a:r>
              <a:r>
                <a:rPr lang="en-US" sz="1600" dirty="0" err="1"/>
                <a:t>dataframe</a:t>
              </a:r>
              <a:r>
                <a:rPr lang="en-US" sz="1600" dirty="0"/>
                <a:t> to a each of the 21 Occupation types.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However, some occupations have fewer results.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The occupations are given as industry (as shown) but also “how paid” set to full time and “level” set to all skill levels.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By </a:t>
              </a:r>
              <a:r>
                <a:rPr lang="en-US" sz="1600" b="1" dirty="0"/>
                <a:t>loosening the how paid and skill level </a:t>
              </a:r>
              <a:r>
                <a:rPr lang="en-US" sz="1600" dirty="0"/>
                <a:t>searches in a copy of the original data frame (city by city), taking the first row, and augmenting the original </a:t>
              </a:r>
              <a:r>
                <a:rPr lang="en-US" sz="1600" dirty="0" err="1"/>
                <a:t>dataframe</a:t>
              </a:r>
              <a:r>
                <a:rPr lang="en-US" sz="1600" dirty="0"/>
                <a:t>, the results are boosted to 53.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“how paid” and “skill level” are retained to ensure transparency of what was done.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Most results still in the desired format.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0E5209-2BDB-4989-A6E0-CDBEF876C7F9}"/>
              </a:ext>
            </a:extLst>
          </p:cNvPr>
          <p:cNvCxnSpPr/>
          <p:nvPr/>
        </p:nvCxnSpPr>
        <p:spPr>
          <a:xfrm>
            <a:off x="3868379" y="2057400"/>
            <a:ext cx="4097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7A1554-7B30-4030-8B65-B0923B29C653}"/>
              </a:ext>
            </a:extLst>
          </p:cNvPr>
          <p:cNvCxnSpPr/>
          <p:nvPr/>
        </p:nvCxnSpPr>
        <p:spPr>
          <a:xfrm>
            <a:off x="8200893" y="5001985"/>
            <a:ext cx="4097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714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C5244-3418-40ED-A87B-8766DA73CFDF}"/>
              </a:ext>
            </a:extLst>
          </p:cNvPr>
          <p:cNvCxnSpPr/>
          <p:nvPr/>
        </p:nvCxnSpPr>
        <p:spPr>
          <a:xfrm>
            <a:off x="292359" y="914400"/>
            <a:ext cx="1160728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F066E3-56C0-43C9-94DE-2CB5FD641BED}"/>
              </a:ext>
            </a:extLst>
          </p:cNvPr>
          <p:cNvCxnSpPr/>
          <p:nvPr/>
        </p:nvCxnSpPr>
        <p:spPr>
          <a:xfrm>
            <a:off x="292358" y="6360216"/>
            <a:ext cx="116072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5024-6433-48CE-A563-F2FCD4EF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71B4F-1589-40F7-9F8A-359137A776C2}"/>
              </a:ext>
            </a:extLst>
          </p:cNvPr>
          <p:cNvSpPr txBox="1"/>
          <p:nvPr/>
        </p:nvSpPr>
        <p:spPr>
          <a:xfrm>
            <a:off x="0" y="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	.csv Output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750F71-C3AF-410C-BC2C-7070EFAC0E7F}"/>
              </a:ext>
            </a:extLst>
          </p:cNvPr>
          <p:cNvGrpSpPr/>
          <p:nvPr/>
        </p:nvGrpSpPr>
        <p:grpSpPr>
          <a:xfrm>
            <a:off x="292358" y="1238200"/>
            <a:ext cx="4102526" cy="5126532"/>
            <a:chOff x="7797113" y="1260389"/>
            <a:chExt cx="4102526" cy="51265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BB19F3-F045-41D1-A11A-9F85CC018633}"/>
                </a:ext>
              </a:extLst>
            </p:cNvPr>
            <p:cNvGrpSpPr/>
            <p:nvPr/>
          </p:nvGrpSpPr>
          <p:grpSpPr>
            <a:xfrm>
              <a:off x="7797113" y="1260389"/>
              <a:ext cx="4102526" cy="657191"/>
              <a:chOff x="7797113" y="1260389"/>
              <a:chExt cx="4102526" cy="65719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CD089C0-8DD6-4374-91D0-63AE07E6F6F1}"/>
                  </a:ext>
                </a:extLst>
              </p:cNvPr>
              <p:cNvSpPr/>
              <p:nvPr/>
            </p:nvSpPr>
            <p:spPr>
              <a:xfrm>
                <a:off x="7797114" y="1260389"/>
                <a:ext cx="4102525" cy="457158"/>
              </a:xfrm>
              <a:prstGeom prst="rect">
                <a:avLst/>
              </a:prstGeom>
              <a:gradFill>
                <a:gsLst>
                  <a:gs pos="26000">
                    <a:schemeClr val="bg1">
                      <a:lumMod val="9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63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37151-67E1-48BD-8FB6-917F559C1A6A}"/>
                  </a:ext>
                </a:extLst>
              </p:cNvPr>
              <p:cNvSpPr txBox="1"/>
              <p:nvPr/>
            </p:nvSpPr>
            <p:spPr>
              <a:xfrm>
                <a:off x="7797113" y="1517492"/>
                <a:ext cx="4102525" cy="40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KEY TAKE AWAYS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6A4960-7433-408C-B570-728169474892}"/>
                </a:ext>
              </a:extLst>
            </p:cNvPr>
            <p:cNvSpPr txBox="1"/>
            <p:nvPr/>
          </p:nvSpPr>
          <p:spPr>
            <a:xfrm>
              <a:off x="7797113" y="1862606"/>
              <a:ext cx="4102525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Data is merged on </a:t>
              </a:r>
              <a:r>
                <a:rPr lang="en-US" sz="1600" dirty="0" err="1"/>
                <a:t>GEO_city</a:t>
              </a:r>
              <a:r>
                <a:rPr lang="en-US" sz="1600" dirty="0"/>
                <a:t>, state but is now able to be merged on </a:t>
              </a:r>
              <a:r>
                <a:rPr lang="en-US" sz="1600" dirty="0" err="1"/>
                <a:t>cityid</a:t>
              </a:r>
              <a:r>
                <a:rPr lang="en-US" sz="1600" dirty="0"/>
                <a:t> in future uses by importing the written .csv file.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One row exists for every chosen city/occupation combination.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Data displays loosened search parameters for occupation, where needed (how paid, skill level).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BLS MWE values in MWE column are provided for use or “Not Found” if data was unavailable.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Able to display expected $/</a:t>
              </a:r>
              <a:r>
                <a:rPr lang="en-US" sz="1600" dirty="0" err="1"/>
                <a:t>hr</a:t>
              </a:r>
              <a:r>
                <a:rPr lang="en-US" sz="1600" dirty="0"/>
                <a:t> from 2019 for any of 21 given occupations in any of 53 given cities, as defined by GEO. (GOAL!)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B3C1214-0930-4F74-BC7A-AD567600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7FFAF-A2CA-42A2-A784-BB0E3CF60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59" t="21804" r="13171" b="7202"/>
          <a:stretch/>
        </p:blipFill>
        <p:spPr>
          <a:xfrm>
            <a:off x="4593771" y="1130439"/>
            <a:ext cx="7119257" cy="4868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7E807D-7F34-42AE-AD32-DF115DFF91E5}"/>
              </a:ext>
            </a:extLst>
          </p:cNvPr>
          <p:cNvSpPr txBox="1"/>
          <p:nvPr/>
        </p:nvSpPr>
        <p:spPr>
          <a:xfrm>
            <a:off x="4708071" y="5995092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1,113 rows = 53 cities X 21 occupation types! </a:t>
            </a:r>
          </a:p>
        </p:txBody>
      </p:sp>
    </p:spTree>
    <p:extLst>
      <p:ext uri="{BB962C8B-B14F-4D97-AF65-F5344CB8AC3E}">
        <p14:creationId xmlns:p14="http://schemas.microsoft.com/office/powerpoint/2010/main" val="3783256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5E5AD5-91AF-4CD4-AE89-5DC5AE94CB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14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74461B-9812-4264-84F5-30765060DB9C}"/>
              </a:ext>
            </a:extLst>
          </p:cNvPr>
          <p:cNvSpPr/>
          <p:nvPr/>
        </p:nvSpPr>
        <p:spPr>
          <a:xfrm>
            <a:off x="609600" y="0"/>
            <a:ext cx="5455920" cy="63563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8F522-77A4-46A2-8A96-9BE15BCB3E42}"/>
              </a:ext>
            </a:extLst>
          </p:cNvPr>
          <p:cNvSpPr txBox="1"/>
          <p:nvPr/>
        </p:nvSpPr>
        <p:spPr>
          <a:xfrm>
            <a:off x="609600" y="2318881"/>
            <a:ext cx="5455920" cy="233910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Data Analysis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4063FC-E1D1-4E49-AD01-39BA07CE3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C5244-3418-40ED-A87B-8766DA73CFDF}"/>
              </a:ext>
            </a:extLst>
          </p:cNvPr>
          <p:cNvCxnSpPr/>
          <p:nvPr/>
        </p:nvCxnSpPr>
        <p:spPr>
          <a:xfrm>
            <a:off x="292359" y="914400"/>
            <a:ext cx="1160728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F066E3-56C0-43C9-94DE-2CB5FD641BED}"/>
              </a:ext>
            </a:extLst>
          </p:cNvPr>
          <p:cNvCxnSpPr/>
          <p:nvPr/>
        </p:nvCxnSpPr>
        <p:spPr>
          <a:xfrm>
            <a:off x="292358" y="6360216"/>
            <a:ext cx="116072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5024-6433-48CE-A563-F2FCD4EF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71B4F-1589-40F7-9F8A-359137A776C2}"/>
              </a:ext>
            </a:extLst>
          </p:cNvPr>
          <p:cNvSpPr txBox="1"/>
          <p:nvPr/>
        </p:nvSpPr>
        <p:spPr>
          <a:xfrm>
            <a:off x="0" y="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	Data analysis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750F71-C3AF-410C-BC2C-7070EFAC0E7F}"/>
              </a:ext>
            </a:extLst>
          </p:cNvPr>
          <p:cNvGrpSpPr/>
          <p:nvPr/>
        </p:nvGrpSpPr>
        <p:grpSpPr>
          <a:xfrm>
            <a:off x="292358" y="1238200"/>
            <a:ext cx="11594842" cy="1421219"/>
            <a:chOff x="7797113" y="1260389"/>
            <a:chExt cx="4102526" cy="14212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D089C0-8DD6-4374-91D0-63AE07E6F6F1}"/>
                </a:ext>
              </a:extLst>
            </p:cNvPr>
            <p:cNvSpPr/>
            <p:nvPr/>
          </p:nvSpPr>
          <p:spPr>
            <a:xfrm>
              <a:off x="7797114" y="1260389"/>
              <a:ext cx="4102525" cy="457158"/>
            </a:xfrm>
            <a:prstGeom prst="rect">
              <a:avLst/>
            </a:prstGeom>
            <a:gradFill>
              <a:gsLst>
                <a:gs pos="26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</a:schemeClr>
                </a:gs>
                <a:gs pos="63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6A4960-7433-408C-B570-728169474892}"/>
                </a:ext>
              </a:extLst>
            </p:cNvPr>
            <p:cNvSpPr txBox="1"/>
            <p:nvPr/>
          </p:nvSpPr>
          <p:spPr>
            <a:xfrm>
              <a:off x="7797113" y="2035277"/>
              <a:ext cx="4102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B3C1214-0930-4F74-BC7A-AD567600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7D6A2-85F6-4C61-888F-E9FDEB20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073" y="4058925"/>
            <a:ext cx="5110132" cy="2062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936AA1-2900-4A6E-B87F-E46B866EF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759" y="1412034"/>
            <a:ext cx="5235395" cy="21495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713F7-4200-436F-AA4F-A84741294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3" y="1995158"/>
            <a:ext cx="5235394" cy="29339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10516D-A388-4544-905D-631E9C48944D}"/>
              </a:ext>
            </a:extLst>
          </p:cNvPr>
          <p:cNvSpPr txBox="1"/>
          <p:nvPr/>
        </p:nvSpPr>
        <p:spPr>
          <a:xfrm>
            <a:off x="364450" y="4866988"/>
            <a:ext cx="48021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Out of 53, 6 cities were outliers due to the population size. The full data set was used.</a:t>
            </a:r>
          </a:p>
          <a:p>
            <a:pPr algn="ctr"/>
            <a:endParaRPr lang="en-US" sz="2000" dirty="0">
              <a:solidFill>
                <a:srgbClr val="00B050"/>
              </a:solidFill>
            </a:endParaRPr>
          </a:p>
          <a:p>
            <a:pPr algn="ctr"/>
            <a:endParaRPr lang="en-US" sz="2000" dirty="0">
              <a:solidFill>
                <a:srgbClr val="00B050"/>
              </a:solidFill>
            </a:endParaRPr>
          </a:p>
          <a:p>
            <a:pPr algn="ctr"/>
            <a:r>
              <a:rPr lang="en-US" sz="20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8C28E7-1C85-415E-9B17-695FF0C2BC4F}"/>
              </a:ext>
            </a:extLst>
          </p:cNvPr>
          <p:cNvSpPr txBox="1"/>
          <p:nvPr/>
        </p:nvSpPr>
        <p:spPr>
          <a:xfrm>
            <a:off x="6493183" y="5943600"/>
            <a:ext cx="4802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No Correlation</a:t>
            </a:r>
          </a:p>
          <a:p>
            <a:pPr algn="ctr"/>
            <a:endParaRPr lang="en-US" sz="2000" dirty="0">
              <a:solidFill>
                <a:srgbClr val="00B050"/>
              </a:solidFill>
            </a:endParaRPr>
          </a:p>
          <a:p>
            <a:pPr algn="ctr"/>
            <a:r>
              <a:rPr lang="en-US" sz="20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257EC5-6413-48F9-8466-A935201B76E1}"/>
              </a:ext>
            </a:extLst>
          </p:cNvPr>
          <p:cNvSpPr txBox="1"/>
          <p:nvPr/>
        </p:nvSpPr>
        <p:spPr>
          <a:xfrm>
            <a:off x="6460378" y="3477751"/>
            <a:ext cx="4802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Moderate Positive Correlation</a:t>
            </a:r>
          </a:p>
          <a:p>
            <a:pPr algn="ctr"/>
            <a:endParaRPr lang="en-US" sz="2000" dirty="0">
              <a:solidFill>
                <a:srgbClr val="00B050"/>
              </a:solidFill>
            </a:endParaRPr>
          </a:p>
          <a:p>
            <a:pPr algn="ctr"/>
            <a:r>
              <a:rPr lang="en-US" sz="2000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1720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C5244-3418-40ED-A87B-8766DA73CFDF}"/>
              </a:ext>
            </a:extLst>
          </p:cNvPr>
          <p:cNvCxnSpPr/>
          <p:nvPr/>
        </p:nvCxnSpPr>
        <p:spPr>
          <a:xfrm>
            <a:off x="292359" y="914400"/>
            <a:ext cx="1160728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F066E3-56C0-43C9-94DE-2CB5FD641BED}"/>
              </a:ext>
            </a:extLst>
          </p:cNvPr>
          <p:cNvCxnSpPr/>
          <p:nvPr/>
        </p:nvCxnSpPr>
        <p:spPr>
          <a:xfrm>
            <a:off x="292358" y="6360216"/>
            <a:ext cx="116072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5024-6433-48CE-A563-F2FCD4EF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71B4F-1589-40F7-9F8A-359137A776C2}"/>
              </a:ext>
            </a:extLst>
          </p:cNvPr>
          <p:cNvSpPr txBox="1"/>
          <p:nvPr/>
        </p:nvSpPr>
        <p:spPr>
          <a:xfrm>
            <a:off x="0" y="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	Ranking Process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750F71-C3AF-410C-BC2C-7070EFAC0E7F}"/>
              </a:ext>
            </a:extLst>
          </p:cNvPr>
          <p:cNvGrpSpPr/>
          <p:nvPr/>
        </p:nvGrpSpPr>
        <p:grpSpPr>
          <a:xfrm>
            <a:off x="292358" y="1238200"/>
            <a:ext cx="11594842" cy="1421219"/>
            <a:chOff x="7797113" y="1260389"/>
            <a:chExt cx="4102526" cy="14212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D089C0-8DD6-4374-91D0-63AE07E6F6F1}"/>
                </a:ext>
              </a:extLst>
            </p:cNvPr>
            <p:cNvSpPr/>
            <p:nvPr/>
          </p:nvSpPr>
          <p:spPr>
            <a:xfrm>
              <a:off x="7797114" y="1260389"/>
              <a:ext cx="4102525" cy="457158"/>
            </a:xfrm>
            <a:prstGeom prst="rect">
              <a:avLst/>
            </a:prstGeom>
            <a:gradFill>
              <a:gsLst>
                <a:gs pos="26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</a:schemeClr>
                </a:gs>
                <a:gs pos="63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6A4960-7433-408C-B570-728169474892}"/>
                </a:ext>
              </a:extLst>
            </p:cNvPr>
            <p:cNvSpPr txBox="1"/>
            <p:nvPr/>
          </p:nvSpPr>
          <p:spPr>
            <a:xfrm>
              <a:off x="7797113" y="2035277"/>
              <a:ext cx="4102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B3C1214-0930-4F74-BC7A-AD567600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10516D-A388-4544-905D-631E9C48944D}"/>
              </a:ext>
            </a:extLst>
          </p:cNvPr>
          <p:cNvSpPr txBox="1"/>
          <p:nvPr/>
        </p:nvSpPr>
        <p:spPr>
          <a:xfrm>
            <a:off x="680134" y="1695358"/>
            <a:ext cx="110546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In order to answer the question “Where should we go?”, a comprehensive raking process was used.</a:t>
            </a:r>
          </a:p>
          <a:p>
            <a:pPr algn="ctr"/>
            <a:endParaRPr lang="en-US" sz="2000" dirty="0">
              <a:solidFill>
                <a:srgbClr val="00B050"/>
              </a:solidFill>
            </a:endParaRPr>
          </a:p>
          <a:p>
            <a:pPr algn="ctr"/>
            <a:endParaRPr lang="en-US" sz="2000" dirty="0">
              <a:solidFill>
                <a:srgbClr val="00B050"/>
              </a:solidFill>
            </a:endParaRPr>
          </a:p>
          <a:p>
            <a:pPr algn="ctr"/>
            <a:r>
              <a:rPr lang="en-US" sz="2000" dirty="0">
                <a:solidFill>
                  <a:srgbClr val="00B050"/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38568B-414D-4703-A85C-B2D3D427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601" y="2912703"/>
            <a:ext cx="7708482" cy="1853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85D0FE-0EB7-456A-8AF8-A1FBA4081133}"/>
              </a:ext>
            </a:extLst>
          </p:cNvPr>
          <p:cNvSpPr txBox="1"/>
          <p:nvPr/>
        </p:nvSpPr>
        <p:spPr>
          <a:xfrm>
            <a:off x="292358" y="2560808"/>
            <a:ext cx="3772124" cy="2554545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Am I looking for:</a:t>
            </a:r>
          </a:p>
          <a:p>
            <a:pPr lvl="1"/>
            <a:r>
              <a:rPr lang="en-US" sz="2400" dirty="0"/>
              <a:t>(  )Better cost</a:t>
            </a:r>
          </a:p>
          <a:p>
            <a:pPr lvl="1"/>
            <a:r>
              <a:rPr lang="en-US" sz="2400" dirty="0"/>
              <a:t>(  )Better Salaries</a:t>
            </a:r>
          </a:p>
          <a:p>
            <a:pPr lvl="1"/>
            <a:r>
              <a:rPr lang="en-US" sz="2400" dirty="0"/>
              <a:t>(  )Better Parks</a:t>
            </a:r>
          </a:p>
          <a:p>
            <a:pPr lvl="1"/>
            <a:r>
              <a:rPr lang="en-US" sz="2400" dirty="0"/>
              <a:t>(  )Better Health System</a:t>
            </a:r>
          </a:p>
          <a:p>
            <a:pPr lvl="1"/>
            <a:r>
              <a:rPr lang="en-US" sz="2400" dirty="0"/>
              <a:t>(X) ALL OF ABOVE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3043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5E5AD5-91AF-4CD4-AE89-5DC5AE94CB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17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74461B-9812-4264-84F5-30765060DB9C}"/>
              </a:ext>
            </a:extLst>
          </p:cNvPr>
          <p:cNvSpPr/>
          <p:nvPr/>
        </p:nvSpPr>
        <p:spPr>
          <a:xfrm>
            <a:off x="609600" y="0"/>
            <a:ext cx="5455920" cy="63563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8F522-77A4-46A2-8A96-9BE15BCB3E42}"/>
              </a:ext>
            </a:extLst>
          </p:cNvPr>
          <p:cNvSpPr txBox="1"/>
          <p:nvPr/>
        </p:nvSpPr>
        <p:spPr>
          <a:xfrm>
            <a:off x="609600" y="2318881"/>
            <a:ext cx="5455920" cy="233910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Discussion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4063FC-E1D1-4E49-AD01-39BA07CE3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55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C5244-3418-40ED-A87B-8766DA73CFDF}"/>
              </a:ext>
            </a:extLst>
          </p:cNvPr>
          <p:cNvCxnSpPr/>
          <p:nvPr/>
        </p:nvCxnSpPr>
        <p:spPr>
          <a:xfrm>
            <a:off x="292359" y="914400"/>
            <a:ext cx="1160728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F066E3-56C0-43C9-94DE-2CB5FD641BED}"/>
              </a:ext>
            </a:extLst>
          </p:cNvPr>
          <p:cNvCxnSpPr/>
          <p:nvPr/>
        </p:nvCxnSpPr>
        <p:spPr>
          <a:xfrm>
            <a:off x="292358" y="6360216"/>
            <a:ext cx="116072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5024-6433-48CE-A563-F2FCD4EF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71B4F-1589-40F7-9F8A-359137A776C2}"/>
              </a:ext>
            </a:extLst>
          </p:cNvPr>
          <p:cNvSpPr txBox="1"/>
          <p:nvPr/>
        </p:nvSpPr>
        <p:spPr>
          <a:xfrm>
            <a:off x="0" y="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	Greener Pasture Location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750F71-C3AF-410C-BC2C-7070EFAC0E7F}"/>
              </a:ext>
            </a:extLst>
          </p:cNvPr>
          <p:cNvGrpSpPr/>
          <p:nvPr/>
        </p:nvGrpSpPr>
        <p:grpSpPr>
          <a:xfrm>
            <a:off x="292358" y="1238200"/>
            <a:ext cx="11594842" cy="1421219"/>
            <a:chOff x="7797113" y="1260389"/>
            <a:chExt cx="4102526" cy="14212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D089C0-8DD6-4374-91D0-63AE07E6F6F1}"/>
                </a:ext>
              </a:extLst>
            </p:cNvPr>
            <p:cNvSpPr/>
            <p:nvPr/>
          </p:nvSpPr>
          <p:spPr>
            <a:xfrm>
              <a:off x="7797114" y="1260389"/>
              <a:ext cx="4102525" cy="457158"/>
            </a:xfrm>
            <a:prstGeom prst="rect">
              <a:avLst/>
            </a:prstGeom>
            <a:gradFill>
              <a:gsLst>
                <a:gs pos="26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</a:schemeClr>
                </a:gs>
                <a:gs pos="63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6A4960-7433-408C-B570-728169474892}"/>
                </a:ext>
              </a:extLst>
            </p:cNvPr>
            <p:cNvSpPr txBox="1"/>
            <p:nvPr/>
          </p:nvSpPr>
          <p:spPr>
            <a:xfrm>
              <a:off x="7797113" y="2035277"/>
              <a:ext cx="4102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B3C1214-0930-4F74-BC7A-AD567600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A3E9D8-059D-45C0-945B-8D52E1F1B051}"/>
              </a:ext>
            </a:extLst>
          </p:cNvPr>
          <p:cNvSpPr txBox="1"/>
          <p:nvPr/>
        </p:nvSpPr>
        <p:spPr>
          <a:xfrm>
            <a:off x="7286627" y="6004386"/>
            <a:ext cx="4905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*We can find your  greener pasture on demand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56AC0E-3981-46B2-808F-23CB940A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7" y="1939743"/>
            <a:ext cx="6945948" cy="4349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338F53-10E3-4156-A8FF-6C2D0365A122}"/>
              </a:ext>
            </a:extLst>
          </p:cNvPr>
          <p:cNvSpPr txBox="1"/>
          <p:nvPr/>
        </p:nvSpPr>
        <p:spPr>
          <a:xfrm>
            <a:off x="7825082" y="2048769"/>
            <a:ext cx="401662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User inputs occupation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data frame is displayed listing the cities where the salary for that occupation is the highest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map markers tooltips display the overall ranking for that city as well as the other needs and their individual ranks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heatmap displays green where the overall rank is higher (1 is the highest)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10516D-A388-4544-905D-631E9C48944D}"/>
              </a:ext>
            </a:extLst>
          </p:cNvPr>
          <p:cNvSpPr txBox="1"/>
          <p:nvPr/>
        </p:nvSpPr>
        <p:spPr>
          <a:xfrm>
            <a:off x="-146800" y="1466774"/>
            <a:ext cx="837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Example choice of: Computer and mathematical occupations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064976-5975-47F9-9998-0D3796919C12}"/>
              </a:ext>
            </a:extLst>
          </p:cNvPr>
          <p:cNvSpPr txBox="1"/>
          <p:nvPr/>
        </p:nvSpPr>
        <p:spPr>
          <a:xfrm>
            <a:off x="7932363" y="1600606"/>
            <a:ext cx="3613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How Greener Pastures works:</a:t>
            </a:r>
          </a:p>
        </p:txBody>
      </p:sp>
    </p:spTree>
    <p:extLst>
      <p:ext uri="{BB962C8B-B14F-4D97-AF65-F5344CB8AC3E}">
        <p14:creationId xmlns:p14="http://schemas.microsoft.com/office/powerpoint/2010/main" val="2045085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5E5AD5-91AF-4CD4-AE89-5DC5AE94CB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19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74461B-9812-4264-84F5-30765060DB9C}"/>
              </a:ext>
            </a:extLst>
          </p:cNvPr>
          <p:cNvSpPr/>
          <p:nvPr/>
        </p:nvSpPr>
        <p:spPr>
          <a:xfrm>
            <a:off x="609600" y="0"/>
            <a:ext cx="5455920" cy="63563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8F522-77A4-46A2-8A96-9BE15BCB3E42}"/>
              </a:ext>
            </a:extLst>
          </p:cNvPr>
          <p:cNvSpPr txBox="1"/>
          <p:nvPr/>
        </p:nvSpPr>
        <p:spPr>
          <a:xfrm>
            <a:off x="609600" y="2318881"/>
            <a:ext cx="5455920" cy="233910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Post Mortem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4063FC-E1D1-4E49-AD01-39BA07CE3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5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C5244-3418-40ED-A87B-8766DA73CFDF}"/>
              </a:ext>
            </a:extLst>
          </p:cNvPr>
          <p:cNvCxnSpPr/>
          <p:nvPr/>
        </p:nvCxnSpPr>
        <p:spPr>
          <a:xfrm>
            <a:off x="292359" y="914400"/>
            <a:ext cx="1160728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F066E3-56C0-43C9-94DE-2CB5FD641BED}"/>
              </a:ext>
            </a:extLst>
          </p:cNvPr>
          <p:cNvCxnSpPr/>
          <p:nvPr/>
        </p:nvCxnSpPr>
        <p:spPr>
          <a:xfrm>
            <a:off x="292358" y="6360216"/>
            <a:ext cx="116072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5024-6433-48CE-A563-F2FCD4EF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71B4F-1589-40F7-9F8A-359137A776C2}"/>
              </a:ext>
            </a:extLst>
          </p:cNvPr>
          <p:cNvSpPr txBox="1"/>
          <p:nvPr/>
        </p:nvSpPr>
        <p:spPr>
          <a:xfrm>
            <a:off x="0" y="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	Motivation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045A6D-626B-4A1A-B0C9-B81DBFC0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6040" y="0"/>
            <a:ext cx="853599" cy="76944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35CB1D9-8C3E-47BD-9D85-0BED3FDE2F45}"/>
              </a:ext>
            </a:extLst>
          </p:cNvPr>
          <p:cNvGrpSpPr/>
          <p:nvPr/>
        </p:nvGrpSpPr>
        <p:grpSpPr>
          <a:xfrm>
            <a:off x="279921" y="1238200"/>
            <a:ext cx="11619719" cy="3405625"/>
            <a:chOff x="7792717" y="1260389"/>
            <a:chExt cx="4106922" cy="340562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FB2A5E-C30A-4029-946F-CB734BE86552}"/>
                </a:ext>
              </a:extLst>
            </p:cNvPr>
            <p:cNvGrpSpPr/>
            <p:nvPr/>
          </p:nvGrpSpPr>
          <p:grpSpPr>
            <a:xfrm>
              <a:off x="7797113" y="1260389"/>
              <a:ext cx="4102526" cy="1088100"/>
              <a:chOff x="7797113" y="1260389"/>
              <a:chExt cx="4102526" cy="10881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C0C57FC-55CC-433C-81A6-AE623AD880EC}"/>
                  </a:ext>
                </a:extLst>
              </p:cNvPr>
              <p:cNvSpPr/>
              <p:nvPr/>
            </p:nvSpPr>
            <p:spPr>
              <a:xfrm>
                <a:off x="7797114" y="1260389"/>
                <a:ext cx="4102525" cy="457158"/>
              </a:xfrm>
              <a:prstGeom prst="rect">
                <a:avLst/>
              </a:prstGeom>
              <a:gradFill>
                <a:gsLst>
                  <a:gs pos="26000">
                    <a:schemeClr val="bg1">
                      <a:lumMod val="9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63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B9A244-1991-443A-80DF-47A4CF5AD539}"/>
                  </a:ext>
                </a:extLst>
              </p:cNvPr>
              <p:cNvSpPr txBox="1"/>
              <p:nvPr/>
            </p:nvSpPr>
            <p:spPr>
              <a:xfrm>
                <a:off x="7797113" y="1517492"/>
                <a:ext cx="4102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solidFill>
                      <a:schemeClr val="accent1"/>
                    </a:solidFill>
                  </a:rPr>
                  <a:t>Is there a better place to go now?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31E8DF-C091-4090-9596-7EB6E9C34760}"/>
                </a:ext>
              </a:extLst>
            </p:cNvPr>
            <p:cNvSpPr txBox="1"/>
            <p:nvPr/>
          </p:nvSpPr>
          <p:spPr>
            <a:xfrm>
              <a:off x="7792717" y="2696244"/>
              <a:ext cx="4102525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i="1" dirty="0"/>
                <a:t>No matter the current condition people have, </a:t>
              </a:r>
            </a:p>
            <a:p>
              <a:pPr algn="ctr"/>
              <a:r>
                <a:rPr lang="en-US" sz="3000" i="1" dirty="0"/>
                <a:t>there is always a search for BETTER.</a:t>
              </a:r>
            </a:p>
            <a:p>
              <a:pPr algn="ctr"/>
              <a:endParaRPr lang="en-US" sz="3000" dirty="0"/>
            </a:p>
            <a:p>
              <a:pPr algn="ctr"/>
              <a:r>
                <a:rPr lang="en-US" sz="3200" b="0" i="0" dirty="0">
                  <a:solidFill>
                    <a:srgbClr val="000000"/>
                  </a:solidFill>
                  <a:effectLst/>
                  <a:latin typeface="montserrat"/>
                </a:rPr>
                <a:t> </a:t>
              </a:r>
              <a:endParaRPr lang="en-US" sz="3000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42DCB87-6088-43A7-9277-0C62B3EE5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33FDA-C332-48B2-98A5-40743372C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4080" y="4289882"/>
            <a:ext cx="2127996" cy="2022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352E129-B48D-4DF9-9B0C-CD21DA9D4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289882"/>
            <a:ext cx="3021555" cy="19707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003014-39AA-4C3B-A153-5498DCBE7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122" y="4286570"/>
            <a:ext cx="2779413" cy="19740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A621593-A0E7-4908-8B9D-5D109A4A1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982" y="4229667"/>
            <a:ext cx="3379348" cy="20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43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C5244-3418-40ED-A87B-8766DA73CFDF}"/>
              </a:ext>
            </a:extLst>
          </p:cNvPr>
          <p:cNvCxnSpPr/>
          <p:nvPr/>
        </p:nvCxnSpPr>
        <p:spPr>
          <a:xfrm>
            <a:off x="292359" y="914400"/>
            <a:ext cx="1160728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F066E3-56C0-43C9-94DE-2CB5FD641BED}"/>
              </a:ext>
            </a:extLst>
          </p:cNvPr>
          <p:cNvCxnSpPr/>
          <p:nvPr/>
        </p:nvCxnSpPr>
        <p:spPr>
          <a:xfrm>
            <a:off x="292358" y="6360216"/>
            <a:ext cx="116072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5024-6433-48CE-A563-F2FCD4EF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71B4F-1589-40F7-9F8A-359137A776C2}"/>
              </a:ext>
            </a:extLst>
          </p:cNvPr>
          <p:cNvSpPr txBox="1"/>
          <p:nvPr/>
        </p:nvSpPr>
        <p:spPr>
          <a:xfrm>
            <a:off x="0" y="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	Difficulties &amp; Future Improvements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750F71-C3AF-410C-BC2C-7070EFAC0E7F}"/>
              </a:ext>
            </a:extLst>
          </p:cNvPr>
          <p:cNvGrpSpPr/>
          <p:nvPr/>
        </p:nvGrpSpPr>
        <p:grpSpPr>
          <a:xfrm>
            <a:off x="292358" y="1238200"/>
            <a:ext cx="11594842" cy="1421219"/>
            <a:chOff x="7797113" y="1260389"/>
            <a:chExt cx="4102526" cy="14212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D089C0-8DD6-4374-91D0-63AE07E6F6F1}"/>
                </a:ext>
              </a:extLst>
            </p:cNvPr>
            <p:cNvSpPr/>
            <p:nvPr/>
          </p:nvSpPr>
          <p:spPr>
            <a:xfrm>
              <a:off x="7797114" y="1260389"/>
              <a:ext cx="4102525" cy="457158"/>
            </a:xfrm>
            <a:prstGeom prst="rect">
              <a:avLst/>
            </a:prstGeom>
            <a:gradFill>
              <a:gsLst>
                <a:gs pos="26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</a:schemeClr>
                </a:gs>
                <a:gs pos="63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6A4960-7433-408C-B570-728169474892}"/>
                </a:ext>
              </a:extLst>
            </p:cNvPr>
            <p:cNvSpPr txBox="1"/>
            <p:nvPr/>
          </p:nvSpPr>
          <p:spPr>
            <a:xfrm>
              <a:off x="7797113" y="2035277"/>
              <a:ext cx="4102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B3C1214-0930-4F74-BC7A-AD567600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168B6A-BA9B-4940-941F-FFCC632C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56" y="2422968"/>
            <a:ext cx="3939881" cy="35512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49736D-AA5C-4819-B436-B3C15D6C7AFD}"/>
              </a:ext>
            </a:extLst>
          </p:cNvPr>
          <p:cNvSpPr txBox="1"/>
          <p:nvPr/>
        </p:nvSpPr>
        <p:spPr>
          <a:xfrm>
            <a:off x="832535" y="1847758"/>
            <a:ext cx="3772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Limitation on Occupation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</a:rPr>
              <a:t>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3C7F93-5B70-439A-B357-DAE5FB8D61A7}"/>
              </a:ext>
            </a:extLst>
          </p:cNvPr>
          <p:cNvGrpSpPr/>
          <p:nvPr/>
        </p:nvGrpSpPr>
        <p:grpSpPr>
          <a:xfrm>
            <a:off x="6070727" y="2210011"/>
            <a:ext cx="5671455" cy="3638323"/>
            <a:chOff x="7797113" y="1517492"/>
            <a:chExt cx="4102525" cy="36383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7A11AB-FFAA-433F-A0BD-F26E7A4B2599}"/>
                </a:ext>
              </a:extLst>
            </p:cNvPr>
            <p:cNvSpPr txBox="1"/>
            <p:nvPr/>
          </p:nvSpPr>
          <p:spPr>
            <a:xfrm>
              <a:off x="7797113" y="1517492"/>
              <a:ext cx="4102525" cy="400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Data, Time &amp; Cost limitations/ improvements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72D91B-6809-40CA-B35C-3584AA6B187E}"/>
                </a:ext>
              </a:extLst>
            </p:cNvPr>
            <p:cNvSpPr txBox="1"/>
            <p:nvPr/>
          </p:nvSpPr>
          <p:spPr>
            <a:xfrm>
              <a:off x="7797113" y="1862606"/>
              <a:ext cx="4102525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BLS has more specific occupation listed, we limited because of 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Google API, limitation on radius size around the city's geo location due to data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Weighted ranking could be considered as future improvement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Determine which statistic most corelate with overall rank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More cities and more recent data would fuel this application</a:t>
              </a:r>
            </a:p>
            <a:p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65793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C921CB69-0A3A-486B-A3DE-5A723B48C965}"/>
              </a:ext>
            </a:extLst>
          </p:cNvPr>
          <p:cNvSpPr/>
          <p:nvPr/>
        </p:nvSpPr>
        <p:spPr>
          <a:xfrm>
            <a:off x="17035" y="5179445"/>
            <a:ext cx="12174965" cy="16629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2A6AA84-142E-494F-BE58-EF0EC036754D}"/>
              </a:ext>
            </a:extLst>
          </p:cNvPr>
          <p:cNvSpPr/>
          <p:nvPr/>
        </p:nvSpPr>
        <p:spPr>
          <a:xfrm>
            <a:off x="17035" y="1032460"/>
            <a:ext cx="12174965" cy="42892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9F9728-5590-4645-B349-6077C0AF22C6}"/>
              </a:ext>
            </a:extLst>
          </p:cNvPr>
          <p:cNvSpPr/>
          <p:nvPr/>
        </p:nvSpPr>
        <p:spPr>
          <a:xfrm>
            <a:off x="8517" y="-3263"/>
            <a:ext cx="12174965" cy="1011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3A6EC1-9DF6-456D-9CEA-AE4736BAF996}"/>
              </a:ext>
            </a:extLst>
          </p:cNvPr>
          <p:cNvSpPr/>
          <p:nvPr/>
        </p:nvSpPr>
        <p:spPr>
          <a:xfrm>
            <a:off x="43842" y="1051638"/>
            <a:ext cx="1979112" cy="10019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Notebook: </a:t>
            </a:r>
            <a:r>
              <a:rPr lang="en-US" sz="900" dirty="0" err="1">
                <a:solidFill>
                  <a:schemeClr val="tx1"/>
                </a:solidFill>
              </a:rPr>
              <a:t>BLS_final</a:t>
            </a:r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Outputs: BLS_GEO_OCCUPATION_ALL_df_merge.csv'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Output Location: /</a:t>
            </a:r>
            <a:r>
              <a:rPr lang="en-US" sz="900" dirty="0" err="1">
                <a:solidFill>
                  <a:schemeClr val="tx1"/>
                </a:solidFill>
              </a:rPr>
              <a:t>output_files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3CCA3F0-BC51-456A-B3A2-74F9B25CFDF7}"/>
              </a:ext>
            </a:extLst>
          </p:cNvPr>
          <p:cNvCxnSpPr>
            <a:cxnSpLocks/>
            <a:stCxn id="4" idx="2"/>
            <a:endCxn id="65" idx="1"/>
          </p:cNvCxnSpPr>
          <p:nvPr/>
        </p:nvCxnSpPr>
        <p:spPr>
          <a:xfrm rot="16200000" flipH="1">
            <a:off x="1628505" y="1458498"/>
            <a:ext cx="2456725" cy="36469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CA3D84D-BD16-4963-9643-74C933561470}"/>
              </a:ext>
            </a:extLst>
          </p:cNvPr>
          <p:cNvSpPr/>
          <p:nvPr/>
        </p:nvSpPr>
        <p:spPr>
          <a:xfrm>
            <a:off x="405708" y="450848"/>
            <a:ext cx="1244118" cy="3502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Input: BLS.gov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C4B23C5-9E03-45EB-9C2A-C7288E9FD3F0}"/>
              </a:ext>
            </a:extLst>
          </p:cNvPr>
          <p:cNvCxnSpPr>
            <a:cxnSpLocks/>
            <a:stCxn id="13" idx="2"/>
            <a:endCxn id="4" idx="0"/>
          </p:cNvCxnSpPr>
          <p:nvPr/>
        </p:nvCxnSpPr>
        <p:spPr>
          <a:xfrm rot="16200000" flipH="1">
            <a:off x="905329" y="923568"/>
            <a:ext cx="250507" cy="563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94DF66E-15A8-49B8-8F23-2541673554DF}"/>
              </a:ext>
            </a:extLst>
          </p:cNvPr>
          <p:cNvSpPr/>
          <p:nvPr/>
        </p:nvSpPr>
        <p:spPr>
          <a:xfrm>
            <a:off x="2070921" y="1066052"/>
            <a:ext cx="1968170" cy="10019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Notebook: Cost Of Living data Processing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Outputs: cost_of_living.csv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Output Location: /</a:t>
            </a:r>
            <a:r>
              <a:rPr lang="en-US" sz="900" dirty="0" err="1">
                <a:solidFill>
                  <a:schemeClr val="tx1"/>
                </a:solidFill>
              </a:rPr>
              <a:t>output_files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183743-DB8E-4476-9C0B-F61FC04E69B6}"/>
              </a:ext>
            </a:extLst>
          </p:cNvPr>
          <p:cNvCxnSpPr>
            <a:cxnSpLocks/>
            <a:stCxn id="19" idx="2"/>
            <a:endCxn id="65" idx="1"/>
          </p:cNvCxnSpPr>
          <p:nvPr/>
        </p:nvCxnSpPr>
        <p:spPr>
          <a:xfrm rot="16200000" flipH="1">
            <a:off x="2646516" y="2476509"/>
            <a:ext cx="2442311" cy="162533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5593181-26D3-4757-B15E-9EAD610B8BE8}"/>
              </a:ext>
            </a:extLst>
          </p:cNvPr>
          <p:cNvSpPr/>
          <p:nvPr/>
        </p:nvSpPr>
        <p:spPr>
          <a:xfrm>
            <a:off x="2425690" y="466435"/>
            <a:ext cx="1244118" cy="3502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Input: NUMBEO.com (as csv)*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394CF03-290F-4746-8A53-2D70800CD348}"/>
              </a:ext>
            </a:extLst>
          </p:cNvPr>
          <p:cNvSpPr/>
          <p:nvPr/>
        </p:nvSpPr>
        <p:spPr>
          <a:xfrm>
            <a:off x="8338458" y="1051637"/>
            <a:ext cx="1931082" cy="8863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Notebook: </a:t>
            </a:r>
            <a:r>
              <a:rPr lang="en-US" sz="1050" b="0" i="0" dirty="0" err="1">
                <a:solidFill>
                  <a:srgbClr val="1D1C1D"/>
                </a:solidFill>
                <a:effectLst/>
                <a:latin typeface="Slack-Lato"/>
              </a:rPr>
              <a:t>covid_data</a:t>
            </a:r>
            <a:endParaRPr lang="en-US" sz="105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Outputs: covidmerchant.csv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Output Location: /</a:t>
            </a:r>
            <a:r>
              <a:rPr lang="en-US" sz="1050" dirty="0" err="1">
                <a:solidFill>
                  <a:schemeClr val="tx1"/>
                </a:solidFill>
              </a:rPr>
              <a:t>output_files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81D9E5B-A885-46C4-AEE1-578EEE948A88}"/>
              </a:ext>
            </a:extLst>
          </p:cNvPr>
          <p:cNvCxnSpPr>
            <a:cxnSpLocks/>
            <a:stCxn id="26" idx="2"/>
            <a:endCxn id="65" idx="0"/>
          </p:cNvCxnSpPr>
          <p:nvPr/>
        </p:nvCxnSpPr>
        <p:spPr>
          <a:xfrm rot="5400000">
            <a:off x="6681284" y="1264926"/>
            <a:ext cx="1949658" cy="3295772"/>
          </a:xfrm>
          <a:prstGeom prst="bentConnector3">
            <a:avLst>
              <a:gd name="adj1" fmla="val 6954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7F88862-CCDA-4646-B2D4-FFB9D802454F}"/>
              </a:ext>
            </a:extLst>
          </p:cNvPr>
          <p:cNvSpPr/>
          <p:nvPr/>
        </p:nvSpPr>
        <p:spPr>
          <a:xfrm>
            <a:off x="8835233" y="450848"/>
            <a:ext cx="1244118" cy="3502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Input: Economic Tracker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(as csv)^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5988F4E-A7F5-4C84-9C55-E9978FC5B23F}"/>
              </a:ext>
            </a:extLst>
          </p:cNvPr>
          <p:cNvCxnSpPr>
            <a:cxnSpLocks/>
            <a:stCxn id="28" idx="2"/>
            <a:endCxn id="26" idx="0"/>
          </p:cNvCxnSpPr>
          <p:nvPr/>
        </p:nvCxnSpPr>
        <p:spPr>
          <a:xfrm rot="5400000">
            <a:off x="9255393" y="849738"/>
            <a:ext cx="250506" cy="15329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9BB9F65-87E7-42EE-8F4B-B2225E79912D}"/>
              </a:ext>
            </a:extLst>
          </p:cNvPr>
          <p:cNvSpPr/>
          <p:nvPr/>
        </p:nvSpPr>
        <p:spPr>
          <a:xfrm>
            <a:off x="5432465" y="2053607"/>
            <a:ext cx="1784554" cy="7609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Notebook: </a:t>
            </a:r>
            <a:r>
              <a:rPr lang="en-US" sz="1200" b="0" i="0" dirty="0" err="1">
                <a:solidFill>
                  <a:srgbClr val="1D1C1D"/>
                </a:solidFill>
                <a:effectLst/>
                <a:latin typeface="Slack-Lato"/>
              </a:rPr>
              <a:t>Health_Score</a:t>
            </a:r>
            <a:endParaRPr lang="en-US" sz="12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Outputs: HealthData.csv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Output Location: /</a:t>
            </a:r>
            <a:r>
              <a:rPr lang="en-US" sz="1200" dirty="0" err="1">
                <a:solidFill>
                  <a:schemeClr val="tx1"/>
                </a:solidFill>
              </a:rPr>
              <a:t>output_files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8072EE2-2683-4324-B18D-F342486D5348}"/>
              </a:ext>
            </a:extLst>
          </p:cNvPr>
          <p:cNvCxnSpPr>
            <a:cxnSpLocks/>
            <a:stCxn id="36" idx="2"/>
            <a:endCxn id="65" idx="0"/>
          </p:cNvCxnSpPr>
          <p:nvPr/>
        </p:nvCxnSpPr>
        <p:spPr>
          <a:xfrm rot="5400000">
            <a:off x="5629918" y="3192817"/>
            <a:ext cx="1073134" cy="316515"/>
          </a:xfrm>
          <a:prstGeom prst="bentConnector3">
            <a:avLst>
              <a:gd name="adj1" fmla="val 4526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E6790E5-ABB1-456B-84D2-3F4BC6352F9F}"/>
              </a:ext>
            </a:extLst>
          </p:cNvPr>
          <p:cNvSpPr/>
          <p:nvPr/>
        </p:nvSpPr>
        <p:spPr>
          <a:xfrm>
            <a:off x="6442875" y="444092"/>
            <a:ext cx="1833007" cy="51608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Input: Google Places API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7EF76A7-073B-49D3-B3FE-D4CFEE454DB5}"/>
              </a:ext>
            </a:extLst>
          </p:cNvPr>
          <p:cNvCxnSpPr>
            <a:cxnSpLocks/>
            <a:stCxn id="38" idx="2"/>
            <a:endCxn id="36" idx="0"/>
          </p:cNvCxnSpPr>
          <p:nvPr/>
        </p:nvCxnSpPr>
        <p:spPr>
          <a:xfrm rot="5400000">
            <a:off x="6295347" y="989574"/>
            <a:ext cx="1093429" cy="103463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6EB4F6-6F12-41AD-B40D-ECE76FC35191}"/>
              </a:ext>
            </a:extLst>
          </p:cNvPr>
          <p:cNvSpPr/>
          <p:nvPr/>
        </p:nvSpPr>
        <p:spPr>
          <a:xfrm>
            <a:off x="7286157" y="2053607"/>
            <a:ext cx="1784554" cy="7609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Notebook: </a:t>
            </a:r>
            <a:r>
              <a:rPr lang="en-US" sz="1100" b="0" i="0" dirty="0" err="1">
                <a:solidFill>
                  <a:srgbClr val="1D1C1D"/>
                </a:solidFill>
                <a:effectLst/>
                <a:latin typeface="Slack-Lato"/>
              </a:rPr>
              <a:t>Park_Score</a:t>
            </a:r>
            <a:endParaRPr lang="en-US" sz="11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Outputs: parks_score.csv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Output Location: /</a:t>
            </a:r>
            <a:r>
              <a:rPr lang="en-US" sz="1100" dirty="0" err="1">
                <a:solidFill>
                  <a:schemeClr val="tx1"/>
                </a:solidFill>
              </a:rPr>
              <a:t>output_files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9DE83E8-6356-4A44-8E4D-6F885FEA26DA}"/>
              </a:ext>
            </a:extLst>
          </p:cNvPr>
          <p:cNvCxnSpPr>
            <a:cxnSpLocks/>
            <a:stCxn id="38" idx="2"/>
            <a:endCxn id="48" idx="0"/>
          </p:cNvCxnSpPr>
          <p:nvPr/>
        </p:nvCxnSpPr>
        <p:spPr>
          <a:xfrm rot="16200000" flipH="1">
            <a:off x="7222192" y="1097364"/>
            <a:ext cx="1093429" cy="81905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3225971-7BFD-4855-BE97-616B89BB60CA}"/>
              </a:ext>
            </a:extLst>
          </p:cNvPr>
          <p:cNvSpPr/>
          <p:nvPr/>
        </p:nvSpPr>
        <p:spPr>
          <a:xfrm>
            <a:off x="10366664" y="1066052"/>
            <a:ext cx="1802559" cy="8452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Notebook: heatmaps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Outputs: .</a:t>
            </a:r>
            <a:r>
              <a:rPr lang="en-US" sz="900" dirty="0" err="1">
                <a:solidFill>
                  <a:schemeClr val="tx1"/>
                </a:solidFill>
              </a:rPr>
              <a:t>png</a:t>
            </a:r>
            <a:r>
              <a:rPr lang="en-US" sz="900" dirty="0">
                <a:solidFill>
                  <a:schemeClr val="tx1"/>
                </a:solidFill>
              </a:rPr>
              <a:t> files (by month)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Output Location: /data/Heatmaps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A0556017-253D-4BAC-9F7D-F87BB83BF89D}"/>
              </a:ext>
            </a:extLst>
          </p:cNvPr>
          <p:cNvCxnSpPr>
            <a:cxnSpLocks/>
            <a:stCxn id="94" idx="2"/>
            <a:endCxn id="57" idx="0"/>
          </p:cNvCxnSpPr>
          <p:nvPr/>
        </p:nvCxnSpPr>
        <p:spPr>
          <a:xfrm rot="5400000">
            <a:off x="11134867" y="928277"/>
            <a:ext cx="270852" cy="46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6FEEC6A-9D1A-419E-81FD-B2EFA2953C52}"/>
              </a:ext>
            </a:extLst>
          </p:cNvPr>
          <p:cNvSpPr/>
          <p:nvPr/>
        </p:nvSpPr>
        <p:spPr>
          <a:xfrm>
            <a:off x="4079478" y="1092646"/>
            <a:ext cx="1883781" cy="8833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Notebook: </a:t>
            </a:r>
            <a:r>
              <a:rPr lang="en-US" sz="1200" dirty="0" err="1">
                <a:solidFill>
                  <a:schemeClr val="tx1"/>
                </a:solidFill>
              </a:rPr>
              <a:t>jobOffers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Outputs: Job Postings.csv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Output Location: /</a:t>
            </a:r>
            <a:r>
              <a:rPr lang="en-US" sz="1200" dirty="0" err="1">
                <a:solidFill>
                  <a:schemeClr val="tx1"/>
                </a:solidFill>
              </a:rPr>
              <a:t>output_files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8D08E41D-92C8-486C-9FFB-C03473B489D9}"/>
              </a:ext>
            </a:extLst>
          </p:cNvPr>
          <p:cNvCxnSpPr>
            <a:cxnSpLocks/>
            <a:stCxn id="61" idx="2"/>
            <a:endCxn id="65" idx="0"/>
          </p:cNvCxnSpPr>
          <p:nvPr/>
        </p:nvCxnSpPr>
        <p:spPr>
          <a:xfrm rot="16200000" flipH="1">
            <a:off x="4558984" y="2438395"/>
            <a:ext cx="1911629" cy="9868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C51DCE2-51BC-4337-81CF-747DF6DF03CF}"/>
              </a:ext>
            </a:extLst>
          </p:cNvPr>
          <p:cNvSpPr/>
          <p:nvPr/>
        </p:nvSpPr>
        <p:spPr>
          <a:xfrm>
            <a:off x="4103520" y="466435"/>
            <a:ext cx="1793162" cy="3660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Input: Economic Tracker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(as csv)^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E313B09-3A11-4C9A-B82F-164E07593AC3}"/>
              </a:ext>
            </a:extLst>
          </p:cNvPr>
          <p:cNvCxnSpPr>
            <a:cxnSpLocks/>
            <a:stCxn id="63" idx="2"/>
            <a:endCxn id="61" idx="0"/>
          </p:cNvCxnSpPr>
          <p:nvPr/>
        </p:nvCxnSpPr>
        <p:spPr>
          <a:xfrm rot="16200000" flipH="1">
            <a:off x="4880663" y="951940"/>
            <a:ext cx="260144" cy="212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0D5B2588-83AC-4D05-9B61-61E494804C43}"/>
              </a:ext>
            </a:extLst>
          </p:cNvPr>
          <p:cNvSpPr/>
          <p:nvPr/>
        </p:nvSpPr>
        <p:spPr>
          <a:xfrm>
            <a:off x="4680337" y="3887641"/>
            <a:ext cx="2655779" cy="12453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Notebook: </a:t>
            </a:r>
            <a:r>
              <a:rPr lang="en-US" sz="1400" b="0" i="0" dirty="0">
                <a:solidFill>
                  <a:srgbClr val="1D1C1D"/>
                </a:solidFill>
                <a:effectLst/>
                <a:latin typeface="Slack-Lato"/>
              </a:rPr>
              <a:t>APPLICATION FINAL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Outputs: MegaDf.csv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Output Location: /</a:t>
            </a:r>
            <a:r>
              <a:rPr lang="en-US" sz="1400" dirty="0" err="1">
                <a:solidFill>
                  <a:schemeClr val="tx1"/>
                </a:solidFill>
              </a:rPr>
              <a:t>output_files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689C69F-40C7-4212-9BBB-2E3501D2ACAF}"/>
              </a:ext>
            </a:extLst>
          </p:cNvPr>
          <p:cNvCxnSpPr>
            <a:cxnSpLocks/>
            <a:stCxn id="65" idx="2"/>
            <a:endCxn id="108" idx="0"/>
          </p:cNvCxnSpPr>
          <p:nvPr/>
        </p:nvCxnSpPr>
        <p:spPr>
          <a:xfrm rot="5400000">
            <a:off x="5816081" y="5325167"/>
            <a:ext cx="384293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02D77C5-619A-4DE4-B5F8-051BA92651D2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 rot="16200000" flipH="1">
            <a:off x="2926710" y="937756"/>
            <a:ext cx="249334" cy="72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7B37749-2358-4131-83B0-07322EFA6046}"/>
              </a:ext>
            </a:extLst>
          </p:cNvPr>
          <p:cNvSpPr/>
          <p:nvPr/>
        </p:nvSpPr>
        <p:spPr>
          <a:xfrm>
            <a:off x="10376060" y="429133"/>
            <a:ext cx="1793163" cy="3660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Input: Economic Tracker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(as csv)^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39E6A93A-8764-46D8-86F2-014F6D3D7856}"/>
              </a:ext>
            </a:extLst>
          </p:cNvPr>
          <p:cNvSpPr/>
          <p:nvPr/>
        </p:nvSpPr>
        <p:spPr>
          <a:xfrm>
            <a:off x="4680336" y="5517314"/>
            <a:ext cx="2655779" cy="12453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Notebook: </a:t>
            </a:r>
            <a:r>
              <a:rPr lang="en-US" sz="1400" b="0" i="0" dirty="0">
                <a:solidFill>
                  <a:srgbClr val="1D1C1D"/>
                </a:solidFill>
                <a:effectLst/>
                <a:latin typeface="Slack-Lato"/>
              </a:rPr>
              <a:t>Marker Map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Outputs: (Visual, in Notebook)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Output Location: N/A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F3A8643-9F0D-4B86-8836-2477808E4DB9}"/>
              </a:ext>
            </a:extLst>
          </p:cNvPr>
          <p:cNvSpPr txBox="1"/>
          <p:nvPr/>
        </p:nvSpPr>
        <p:spPr>
          <a:xfrm>
            <a:off x="17034" y="5819799"/>
            <a:ext cx="313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Location: /final Presentation Files</a:t>
            </a:r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20BCF7B5-779A-42BE-B94D-14C620F8AE44}"/>
              </a:ext>
            </a:extLst>
          </p:cNvPr>
          <p:cNvCxnSpPr>
            <a:cxnSpLocks/>
            <a:stCxn id="48" idx="2"/>
            <a:endCxn id="65" idx="0"/>
          </p:cNvCxnSpPr>
          <p:nvPr/>
        </p:nvCxnSpPr>
        <p:spPr>
          <a:xfrm rot="5400000">
            <a:off x="6556764" y="2265971"/>
            <a:ext cx="1073134" cy="2170207"/>
          </a:xfrm>
          <a:prstGeom prst="bentConnector3">
            <a:avLst>
              <a:gd name="adj1" fmla="val 4585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660D087-BC27-4830-AFBB-A6ACD56C1951}"/>
              </a:ext>
            </a:extLst>
          </p:cNvPr>
          <p:cNvSpPr txBox="1"/>
          <p:nvPr/>
        </p:nvSpPr>
        <p:spPr>
          <a:xfrm>
            <a:off x="43842" y="4825243"/>
            <a:ext cx="2967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Location: /data processing </a:t>
            </a:r>
            <a:r>
              <a:rPr lang="en-US" sz="1400" dirty="0" err="1">
                <a:solidFill>
                  <a:schemeClr val="bg1"/>
                </a:solidFill>
              </a:rPr>
              <a:t>Py</a:t>
            </a:r>
            <a:r>
              <a:rPr lang="en-US" sz="1400" dirty="0">
                <a:solidFill>
                  <a:schemeClr val="bg1"/>
                </a:solidFill>
              </a:rPr>
              <a:t> files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CCFF778-C544-42FE-A9C5-0F65A5869E6D}"/>
              </a:ext>
            </a:extLst>
          </p:cNvPr>
          <p:cNvSpPr/>
          <p:nvPr/>
        </p:nvSpPr>
        <p:spPr>
          <a:xfrm>
            <a:off x="9378950" y="5651500"/>
            <a:ext cx="2247335" cy="9521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Notebook: Heat Map display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Outputs: (Visual, in Notebook)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Output Location: N/A</a:t>
            </a:r>
          </a:p>
        </p:txBody>
      </p: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ABA99D13-D46D-40BB-B378-DB5C4EB86EDD}"/>
              </a:ext>
            </a:extLst>
          </p:cNvPr>
          <p:cNvCxnSpPr>
            <a:cxnSpLocks/>
            <a:stCxn id="57" idx="2"/>
            <a:endCxn id="121" idx="0"/>
          </p:cNvCxnSpPr>
          <p:nvPr/>
        </p:nvCxnSpPr>
        <p:spPr>
          <a:xfrm rot="5400000">
            <a:off x="9015196" y="3398752"/>
            <a:ext cx="3740170" cy="7653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C23BADE-0E34-416B-906F-A43335F7807F}"/>
              </a:ext>
            </a:extLst>
          </p:cNvPr>
          <p:cNvSpPr/>
          <p:nvPr/>
        </p:nvSpPr>
        <p:spPr>
          <a:xfrm>
            <a:off x="7492133" y="5684403"/>
            <a:ext cx="1802559" cy="8863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Notebook: </a:t>
            </a:r>
            <a:r>
              <a:rPr lang="en-US" sz="1050" b="0" i="0" dirty="0">
                <a:solidFill>
                  <a:srgbClr val="1D1C1D"/>
                </a:solidFill>
                <a:effectLst/>
                <a:latin typeface="Slack-Lato"/>
              </a:rPr>
              <a:t>Plots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Outputs: .</a:t>
            </a:r>
            <a:r>
              <a:rPr lang="en-US" sz="1050" dirty="0" err="1">
                <a:solidFill>
                  <a:schemeClr val="tx1"/>
                </a:solidFill>
              </a:rPr>
              <a:t>png</a:t>
            </a:r>
            <a:r>
              <a:rPr lang="en-US" sz="1050" dirty="0">
                <a:solidFill>
                  <a:schemeClr val="tx1"/>
                </a:solidFill>
              </a:rPr>
              <a:t> files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Output Location: /Plots and Graphs</a:t>
            </a: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53C4FFDA-4240-4F7B-9A12-21C240E9FA34}"/>
              </a:ext>
            </a:extLst>
          </p:cNvPr>
          <p:cNvCxnSpPr>
            <a:cxnSpLocks/>
            <a:stCxn id="65" idx="3"/>
            <a:endCxn id="128" idx="0"/>
          </p:cNvCxnSpPr>
          <p:nvPr/>
        </p:nvCxnSpPr>
        <p:spPr>
          <a:xfrm>
            <a:off x="7336116" y="4510331"/>
            <a:ext cx="1057297" cy="117407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A7C6570-CF0F-441C-AD4E-A49DF6C4BF9A}"/>
              </a:ext>
            </a:extLst>
          </p:cNvPr>
          <p:cNvSpPr txBox="1"/>
          <p:nvPr/>
        </p:nvSpPr>
        <p:spPr>
          <a:xfrm>
            <a:off x="3434551" y="89533"/>
            <a:ext cx="586014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1D1C1D"/>
                </a:solidFill>
                <a:effectLst/>
                <a:latin typeface="Slack-Lato"/>
              </a:rPr>
              <a:t>GeoIDs</a:t>
            </a:r>
            <a:r>
              <a:rPr lang="en-US" sz="1400" b="0" i="0" dirty="0">
                <a:solidFill>
                  <a:srgbClr val="1D1C1D"/>
                </a:solidFill>
                <a:effectLst/>
                <a:latin typeface="Slack-Lato"/>
              </a:rPr>
              <a:t> - City.csv from Economic Tracker used to determine list of 53 cities.</a:t>
            </a:r>
          </a:p>
        </p:txBody>
      </p:sp>
    </p:spTree>
    <p:extLst>
      <p:ext uri="{BB962C8B-B14F-4D97-AF65-F5344CB8AC3E}">
        <p14:creationId xmlns:p14="http://schemas.microsoft.com/office/powerpoint/2010/main" val="2700237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C5244-3418-40ED-A87B-8766DA73CFDF}"/>
              </a:ext>
            </a:extLst>
          </p:cNvPr>
          <p:cNvCxnSpPr/>
          <p:nvPr/>
        </p:nvCxnSpPr>
        <p:spPr>
          <a:xfrm>
            <a:off x="292359" y="914400"/>
            <a:ext cx="1160728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F066E3-56C0-43C9-94DE-2CB5FD641BED}"/>
              </a:ext>
            </a:extLst>
          </p:cNvPr>
          <p:cNvCxnSpPr/>
          <p:nvPr/>
        </p:nvCxnSpPr>
        <p:spPr>
          <a:xfrm>
            <a:off x="292358" y="6360216"/>
            <a:ext cx="116072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5024-6433-48CE-A563-F2FCD4EF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71B4F-1589-40F7-9F8A-359137A776C2}"/>
              </a:ext>
            </a:extLst>
          </p:cNvPr>
          <p:cNvSpPr txBox="1"/>
          <p:nvPr/>
        </p:nvSpPr>
        <p:spPr>
          <a:xfrm>
            <a:off x="0" y="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	Questions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BB19F3-F045-41D1-A11A-9F85CC018633}"/>
              </a:ext>
            </a:extLst>
          </p:cNvPr>
          <p:cNvGrpSpPr/>
          <p:nvPr/>
        </p:nvGrpSpPr>
        <p:grpSpPr>
          <a:xfrm>
            <a:off x="104312" y="1382260"/>
            <a:ext cx="11795333" cy="3204292"/>
            <a:chOff x="7596622" y="1260389"/>
            <a:chExt cx="11795333" cy="320429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D089C0-8DD6-4374-91D0-63AE07E6F6F1}"/>
                </a:ext>
              </a:extLst>
            </p:cNvPr>
            <p:cNvSpPr/>
            <p:nvPr/>
          </p:nvSpPr>
          <p:spPr>
            <a:xfrm>
              <a:off x="7797114" y="1260389"/>
              <a:ext cx="11594841" cy="457158"/>
            </a:xfrm>
            <a:prstGeom prst="rect">
              <a:avLst/>
            </a:prstGeom>
            <a:gradFill>
              <a:gsLst>
                <a:gs pos="26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</a:schemeClr>
                </a:gs>
                <a:gs pos="63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A37151-67E1-48BD-8FB6-917F559C1A6A}"/>
                </a:ext>
              </a:extLst>
            </p:cNvPr>
            <p:cNvSpPr txBox="1"/>
            <p:nvPr/>
          </p:nvSpPr>
          <p:spPr>
            <a:xfrm>
              <a:off x="7596622" y="3849129"/>
              <a:ext cx="214056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KYLE PAVELKA</a:t>
              </a:r>
            </a:p>
            <a:p>
              <a:pPr algn="ctr"/>
              <a:r>
                <a:rPr lang="en-US" sz="1400" b="0" i="0" u="none" strike="noStrike" dirty="0">
                  <a:effectLst/>
                  <a:latin typeface="Slack-Lato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kylepavelka1@gmail.com</a:t>
              </a:r>
              <a:endParaRPr lang="en-US" sz="140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B3C1214-0930-4F74-BC7A-AD5676002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2639F15-F9F7-4527-B756-23B4261FD506}"/>
              </a:ext>
            </a:extLst>
          </p:cNvPr>
          <p:cNvGrpSpPr/>
          <p:nvPr/>
        </p:nvGrpSpPr>
        <p:grpSpPr>
          <a:xfrm>
            <a:off x="286863" y="2220105"/>
            <a:ext cx="11905137" cy="2384360"/>
            <a:chOff x="274418" y="2076045"/>
            <a:chExt cx="11905137" cy="2384360"/>
          </a:xfrm>
        </p:grpSpPr>
        <p:pic>
          <p:nvPicPr>
            <p:cNvPr id="7" name="Picture 6" descr="A person smiling for the camera&#10;&#10;Description automatically generated with low confidence">
              <a:extLst>
                <a:ext uri="{FF2B5EF4-FFF2-40B4-BE49-F238E27FC236}">
                  <a16:creationId xmlns:a16="http://schemas.microsoft.com/office/drawing/2014/main" id="{F6B18807-8DF2-42B0-8DF6-92D7D37B4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4179" y="2080518"/>
              <a:ext cx="1775460" cy="1699260"/>
            </a:xfrm>
            <a:prstGeom prst="rect">
              <a:avLst/>
            </a:prstGeom>
          </p:spPr>
        </p:pic>
        <p:pic>
          <p:nvPicPr>
            <p:cNvPr id="18" name="Picture 17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1659B7EC-D495-43B9-8FBB-2DD074EB0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"/>
            <a:stretch/>
          </p:blipFill>
          <p:spPr>
            <a:xfrm>
              <a:off x="7684596" y="2097186"/>
              <a:ext cx="1775461" cy="1699260"/>
            </a:xfrm>
            <a:prstGeom prst="rect">
              <a:avLst/>
            </a:prstGeom>
          </p:spPr>
        </p:pic>
        <p:pic>
          <p:nvPicPr>
            <p:cNvPr id="20" name="Picture 19" descr="A person wearing sunglasses&#10;&#10;Description automatically generated with medium confidence">
              <a:extLst>
                <a:ext uri="{FF2B5EF4-FFF2-40B4-BE49-F238E27FC236}">
                  <a16:creationId xmlns:a16="http://schemas.microsoft.com/office/drawing/2014/main" id="{4E478A26-D16C-41CB-9C72-07E980F9F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0"/>
            <a:stretch/>
          </p:blipFill>
          <p:spPr>
            <a:xfrm>
              <a:off x="274418" y="2076045"/>
              <a:ext cx="1775462" cy="169589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03088F7-BCCA-4652-9D55-328CA5AA5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281"/>
            <a:stretch/>
          </p:blipFill>
          <p:spPr>
            <a:xfrm>
              <a:off x="5202047" y="2097186"/>
              <a:ext cx="1775462" cy="169589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30598BA-B054-40D2-B588-64AD0D1D5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62464" y="2080404"/>
              <a:ext cx="1775461" cy="170556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9AB6B4-2D43-4A84-AF46-7600398C36C9}"/>
                </a:ext>
              </a:extLst>
            </p:cNvPr>
            <p:cNvSpPr txBox="1"/>
            <p:nvPr/>
          </p:nvSpPr>
          <p:spPr>
            <a:xfrm>
              <a:off x="2481194" y="3826939"/>
              <a:ext cx="234526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RAVI PATEL</a:t>
              </a:r>
            </a:p>
            <a:p>
              <a:pPr algn="ctr"/>
              <a:r>
                <a:rPr lang="en-US" sz="1400" b="0" i="0" u="sng" dirty="0">
                  <a:effectLst/>
                  <a:latin typeface="Slack-Lato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rp70960@gmail.com</a:t>
              </a:r>
              <a:endParaRPr lang="en-US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FAA395-D8B1-4B3C-B45A-475D21F69279}"/>
                </a:ext>
              </a:extLst>
            </p:cNvPr>
            <p:cNvSpPr txBox="1"/>
            <p:nvPr/>
          </p:nvSpPr>
          <p:spPr>
            <a:xfrm>
              <a:off x="4786538" y="3844852"/>
              <a:ext cx="259403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MATT BROWN</a:t>
              </a:r>
            </a:p>
            <a:p>
              <a:pPr algn="ctr"/>
              <a:r>
                <a:rPr lang="en-US" sz="1400" b="0" i="0" u="none" strike="noStrike" dirty="0">
                  <a:effectLst/>
                  <a:latin typeface="Slack-Lato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matthewbrown84</a:t>
              </a:r>
              <a:r>
                <a:rPr lang="en-US" sz="1400" b="0" i="0" u="sng" dirty="0">
                  <a:effectLst/>
                  <a:latin typeface="Slack-Lato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@gmail.com</a:t>
              </a:r>
              <a:endParaRPr 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289320-24F2-4274-A544-4A551CEE38F2}"/>
                </a:ext>
              </a:extLst>
            </p:cNvPr>
            <p:cNvSpPr txBox="1"/>
            <p:nvPr/>
          </p:nvSpPr>
          <p:spPr>
            <a:xfrm>
              <a:off x="9834288" y="3826939"/>
              <a:ext cx="234526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KEVIN SHEEKEY </a:t>
              </a:r>
            </a:p>
            <a:p>
              <a:pPr algn="ctr"/>
              <a:r>
                <a:rPr lang="en-US" sz="1400" b="0" i="0" u="sng" dirty="0">
                  <a:effectLst/>
                  <a:latin typeface="Slack-Lato"/>
                </a:rPr>
                <a:t>ksheekey27@gmail.com</a:t>
              </a:r>
              <a:endParaRPr lang="en-US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3868A6-3773-4F2D-B2E8-797D7D94DCFC}"/>
                </a:ext>
              </a:extLst>
            </p:cNvPr>
            <p:cNvSpPr txBox="1"/>
            <p:nvPr/>
          </p:nvSpPr>
          <p:spPr>
            <a:xfrm>
              <a:off x="7398338" y="3844852"/>
              <a:ext cx="234526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MERI FRANCO</a:t>
              </a:r>
            </a:p>
            <a:p>
              <a:pPr algn="ctr"/>
              <a:r>
                <a:rPr lang="en-US" sz="1400" b="0" i="0" u="sng" dirty="0">
                  <a:effectLst/>
                  <a:latin typeface="Slack-Lato"/>
                </a:rPr>
                <a:t>francomeriane@gmail.com</a:t>
              </a:r>
              <a:endParaRPr lang="en-US" sz="14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15402FC-9527-4FC2-9C34-FCD6ABDA1D69}"/>
              </a:ext>
            </a:extLst>
          </p:cNvPr>
          <p:cNvSpPr txBox="1"/>
          <p:nvPr/>
        </p:nvSpPr>
        <p:spPr>
          <a:xfrm>
            <a:off x="304800" y="5155607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dirty="0">
                <a:solidFill>
                  <a:schemeClr val="accent1"/>
                </a:solidFill>
                <a:effectLst/>
                <a:latin typeface="montserrat"/>
              </a:rPr>
              <a:t>“Always dream and shoot higher than you know you can do. Don’t bother just to be better than your contemporaries or predecessors. Try to be better than yourself.” —</a:t>
            </a:r>
            <a:r>
              <a:rPr lang="en-US" sz="1800" b="1" i="0" dirty="0">
                <a:solidFill>
                  <a:schemeClr val="accent1"/>
                </a:solidFill>
                <a:effectLst/>
                <a:latin typeface="montserrat"/>
              </a:rPr>
              <a:t>William Faulkner</a:t>
            </a:r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9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3A2B-F714-4F23-986B-5CC446E2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Retained Input Files</a:t>
            </a:r>
            <a:br>
              <a:rPr lang="en-US" dirty="0"/>
            </a:br>
            <a:r>
              <a:rPr lang="en-US" dirty="0"/>
              <a:t>Location: /data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D317-4324-4D83-812D-494F736EA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9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^Economic Tracker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Burning Glass - City - Weekly.csv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COVID - City - Daily.csv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Employment Combined - City - Daily.csv</a:t>
            </a:r>
          </a:p>
          <a:p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GeoIDs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- City.csv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Job Postings.csv (from Burning Glass)</a:t>
            </a:r>
          </a:p>
          <a:p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Womply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- City - Daily.csv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8BD169-8A7A-46D5-84F1-3F1F9DFC6415}"/>
              </a:ext>
            </a:extLst>
          </p:cNvPr>
          <p:cNvSpPr txBox="1">
            <a:spLocks/>
          </p:cNvSpPr>
          <p:nvPr/>
        </p:nvSpPr>
        <p:spPr>
          <a:xfrm>
            <a:off x="6653242" y="1825625"/>
            <a:ext cx="49037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*NUMBEO</a:t>
            </a: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Utilities.csv</a:t>
            </a: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Rent_1br.csv</a:t>
            </a: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Rent_3br.csv</a:t>
            </a:r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3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B117EC-21EE-4BF5-B195-29029807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178" y="1448088"/>
            <a:ext cx="5311640" cy="458190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C5244-3418-40ED-A87B-8766DA73CFDF}"/>
              </a:ext>
            </a:extLst>
          </p:cNvPr>
          <p:cNvCxnSpPr/>
          <p:nvPr/>
        </p:nvCxnSpPr>
        <p:spPr>
          <a:xfrm>
            <a:off x="292359" y="914400"/>
            <a:ext cx="1160728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F066E3-56C0-43C9-94DE-2CB5FD641BED}"/>
              </a:ext>
            </a:extLst>
          </p:cNvPr>
          <p:cNvCxnSpPr/>
          <p:nvPr/>
        </p:nvCxnSpPr>
        <p:spPr>
          <a:xfrm>
            <a:off x="292358" y="6360216"/>
            <a:ext cx="116072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5024-6433-48CE-A563-F2FCD4EF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71B4F-1589-40F7-9F8A-359137A776C2}"/>
              </a:ext>
            </a:extLst>
          </p:cNvPr>
          <p:cNvSpPr txBox="1"/>
          <p:nvPr/>
        </p:nvSpPr>
        <p:spPr>
          <a:xfrm>
            <a:off x="0" y="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	What does BETTER mean?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045A6D-626B-4A1A-B0C9-B81DBFC0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6040" y="0"/>
            <a:ext cx="853599" cy="7694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2DCB87-6088-43A7-9277-0C62B3EE5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35CB1D9-8C3E-47BD-9D85-0BED3FDE2F45}"/>
              </a:ext>
            </a:extLst>
          </p:cNvPr>
          <p:cNvGrpSpPr/>
          <p:nvPr/>
        </p:nvGrpSpPr>
        <p:grpSpPr>
          <a:xfrm>
            <a:off x="149292" y="1238201"/>
            <a:ext cx="11750348" cy="4155739"/>
            <a:chOff x="7746547" y="1260389"/>
            <a:chExt cx="4153092" cy="794014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FB2A5E-C30A-4029-946F-CB734BE86552}"/>
                </a:ext>
              </a:extLst>
            </p:cNvPr>
            <p:cNvGrpSpPr/>
            <p:nvPr/>
          </p:nvGrpSpPr>
          <p:grpSpPr>
            <a:xfrm>
              <a:off x="7797113" y="1260389"/>
              <a:ext cx="4102526" cy="1088100"/>
              <a:chOff x="7797113" y="1260389"/>
              <a:chExt cx="4102526" cy="10881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C0C57FC-55CC-433C-81A6-AE623AD880EC}"/>
                  </a:ext>
                </a:extLst>
              </p:cNvPr>
              <p:cNvSpPr/>
              <p:nvPr/>
            </p:nvSpPr>
            <p:spPr>
              <a:xfrm>
                <a:off x="7797114" y="1260389"/>
                <a:ext cx="4102525" cy="401017"/>
              </a:xfrm>
              <a:prstGeom prst="rect">
                <a:avLst/>
              </a:prstGeom>
              <a:gradFill>
                <a:gsLst>
                  <a:gs pos="26000">
                    <a:schemeClr val="bg1">
                      <a:lumMod val="9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63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B9A244-1991-443A-80DF-47A4CF5AD539}"/>
                  </a:ext>
                </a:extLst>
              </p:cNvPr>
              <p:cNvSpPr txBox="1"/>
              <p:nvPr/>
            </p:nvSpPr>
            <p:spPr>
              <a:xfrm>
                <a:off x="7797113" y="1517492"/>
                <a:ext cx="4102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48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31E8DF-C091-4090-9596-7EB6E9C34760}"/>
                </a:ext>
              </a:extLst>
            </p:cNvPr>
            <p:cNvSpPr txBox="1"/>
            <p:nvPr/>
          </p:nvSpPr>
          <p:spPr>
            <a:xfrm>
              <a:off x="7746547" y="2606142"/>
              <a:ext cx="4102525" cy="6594388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2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Economics</a:t>
              </a:r>
            </a:p>
            <a:p>
              <a:pPr marR="0" lvl="2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0" lvl="2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2">
                <a:lnSpc>
                  <a:spcPct val="107000"/>
                </a:lnSpc>
              </a:pPr>
              <a:r>
                <a:rPr lang="en-US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Job opportunities</a:t>
              </a:r>
            </a:p>
            <a:p>
              <a:pPr lvl="2">
                <a:lnSpc>
                  <a:spcPct val="107000"/>
                </a:lnSpc>
              </a:pPr>
              <a:endParaRPr lang="en-US" sz="24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2">
                <a:lnSpc>
                  <a:spcPct val="107000"/>
                </a:lnSpc>
              </a:pPr>
              <a:endParaRPr lang="en-US" sz="24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0" lvl="2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Health system</a:t>
              </a:r>
            </a:p>
            <a:p>
              <a:pPr marR="0" lvl="2" algn="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4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2" algn="r">
                <a:lnSpc>
                  <a:spcPct val="107000"/>
                </a:lnSpc>
              </a:pPr>
              <a:r>
                <a:rPr lang="en-US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Fun &amp; Entertainment </a:t>
              </a:r>
            </a:p>
            <a:p>
              <a:pPr lvl="2" algn="r">
                <a:lnSpc>
                  <a:spcPct val="107000"/>
                </a:lnSpc>
              </a:pPr>
              <a:endParaRPr lang="en-US" sz="24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2" algn="r">
                <a:lnSpc>
                  <a:spcPct val="107000"/>
                </a:lnSpc>
              </a:pPr>
              <a:endParaRPr lang="en-US" sz="24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0" lvl="2" algn="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Cost of living</a:t>
              </a:r>
            </a:p>
            <a:p>
              <a:pPr lvl="2">
                <a:lnSpc>
                  <a:spcPct val="107000"/>
                </a:lnSpc>
                <a:spcAft>
                  <a:spcPts val="800"/>
                </a:spcAft>
              </a:pPr>
              <a:endParaRPr lang="en-US" sz="24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438BC60-3EE3-47E1-927E-9F482883C85B}"/>
              </a:ext>
            </a:extLst>
          </p:cNvPr>
          <p:cNvSpPr txBox="1"/>
          <p:nvPr/>
        </p:nvSpPr>
        <p:spPr>
          <a:xfrm>
            <a:off x="4221478" y="5913614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Maslow's Pyramid of Human Needs</a:t>
            </a:r>
          </a:p>
        </p:txBody>
      </p:sp>
    </p:spTree>
    <p:extLst>
      <p:ext uri="{BB962C8B-B14F-4D97-AF65-F5344CB8AC3E}">
        <p14:creationId xmlns:p14="http://schemas.microsoft.com/office/powerpoint/2010/main" val="977861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C5244-3418-40ED-A87B-8766DA73CFDF}"/>
              </a:ext>
            </a:extLst>
          </p:cNvPr>
          <p:cNvCxnSpPr/>
          <p:nvPr/>
        </p:nvCxnSpPr>
        <p:spPr>
          <a:xfrm>
            <a:off x="292359" y="914400"/>
            <a:ext cx="1160728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F066E3-56C0-43C9-94DE-2CB5FD641BED}"/>
              </a:ext>
            </a:extLst>
          </p:cNvPr>
          <p:cNvCxnSpPr/>
          <p:nvPr/>
        </p:nvCxnSpPr>
        <p:spPr>
          <a:xfrm>
            <a:off x="292358" y="6360216"/>
            <a:ext cx="116072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5024-6433-48CE-A563-F2FCD4EF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71B4F-1589-40F7-9F8A-359137A776C2}"/>
              </a:ext>
            </a:extLst>
          </p:cNvPr>
          <p:cNvSpPr txBox="1"/>
          <p:nvPr/>
        </p:nvSpPr>
        <p:spPr>
          <a:xfrm>
            <a:off x="0" y="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	Data needed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045A6D-626B-4A1A-B0C9-B81DBFC0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040" y="0"/>
            <a:ext cx="853599" cy="76944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35CB1D9-8C3E-47BD-9D85-0BED3FDE2F45}"/>
              </a:ext>
            </a:extLst>
          </p:cNvPr>
          <p:cNvGrpSpPr/>
          <p:nvPr/>
        </p:nvGrpSpPr>
        <p:grpSpPr>
          <a:xfrm>
            <a:off x="279921" y="1238202"/>
            <a:ext cx="11619719" cy="4082294"/>
            <a:chOff x="7792717" y="1260389"/>
            <a:chExt cx="4106922" cy="791699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FB2A5E-C30A-4029-946F-CB734BE86552}"/>
                </a:ext>
              </a:extLst>
            </p:cNvPr>
            <p:cNvGrpSpPr/>
            <p:nvPr/>
          </p:nvGrpSpPr>
          <p:grpSpPr>
            <a:xfrm>
              <a:off x="7797113" y="1260389"/>
              <a:ext cx="4102526" cy="1088100"/>
              <a:chOff x="7797113" y="1260389"/>
              <a:chExt cx="4102526" cy="10881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C0C57FC-55CC-433C-81A6-AE623AD880EC}"/>
                  </a:ext>
                </a:extLst>
              </p:cNvPr>
              <p:cNvSpPr/>
              <p:nvPr/>
            </p:nvSpPr>
            <p:spPr>
              <a:xfrm>
                <a:off x="7797114" y="1260389"/>
                <a:ext cx="4102525" cy="457158"/>
              </a:xfrm>
              <a:prstGeom prst="rect">
                <a:avLst/>
              </a:prstGeom>
              <a:gradFill>
                <a:gsLst>
                  <a:gs pos="26000">
                    <a:schemeClr val="bg1">
                      <a:lumMod val="9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63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B9A244-1991-443A-80DF-47A4CF5AD539}"/>
                  </a:ext>
                </a:extLst>
              </p:cNvPr>
              <p:cNvSpPr txBox="1"/>
              <p:nvPr/>
            </p:nvSpPr>
            <p:spPr>
              <a:xfrm>
                <a:off x="7797113" y="1517492"/>
                <a:ext cx="4102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48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31E8DF-C091-4090-9596-7EB6E9C34760}"/>
                </a:ext>
              </a:extLst>
            </p:cNvPr>
            <p:cNvSpPr txBox="1"/>
            <p:nvPr/>
          </p:nvSpPr>
          <p:spPr>
            <a:xfrm>
              <a:off x="7792717" y="1717548"/>
              <a:ext cx="4102525" cy="7459834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R="0" lvl="2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Economics</a:t>
              </a:r>
            </a:p>
            <a:p>
              <a:pPr marR="0" lvl="2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Business opening vs closure</a:t>
              </a:r>
            </a:p>
            <a:p>
              <a:pPr marR="0" lvl="2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2">
                <a:lnSpc>
                  <a:spcPct val="107000"/>
                </a:lnSpc>
              </a:pPr>
              <a:r>
                <a:rPr lang="en-US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Job opportunities</a:t>
              </a:r>
            </a:p>
            <a:p>
              <a:pPr lvl="2">
                <a:lnSpc>
                  <a:spcPct val="107000"/>
                </a:lnSpc>
              </a:pPr>
              <a:r>
                <a:rPr lang="en-US" sz="2400" dirty="0">
                  <a:solidFill>
                    <a:schemeClr val="accent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Availability &amp; salaries</a:t>
              </a:r>
            </a:p>
            <a:p>
              <a:pPr marR="0" lvl="2" algn="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4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0" lvl="2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Health system</a:t>
              </a:r>
            </a:p>
            <a:p>
              <a:pPr marR="0" lvl="2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chemeClr val="accent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Rating from users</a:t>
              </a:r>
            </a:p>
            <a:p>
              <a:pPr marR="0" lvl="2" algn="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24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2" algn="r">
                <a:lnSpc>
                  <a:spcPct val="107000"/>
                </a:lnSpc>
              </a:pPr>
              <a:r>
                <a:rPr lang="en-US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Fun &amp; Entertainment </a:t>
              </a:r>
            </a:p>
            <a:p>
              <a:pPr marR="0" lvl="2" algn="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chemeClr val="accent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Rating from users</a:t>
              </a:r>
            </a:p>
            <a:p>
              <a:pPr lvl="2" algn="r">
                <a:lnSpc>
                  <a:spcPct val="107000"/>
                </a:lnSpc>
              </a:pPr>
              <a:endParaRPr lang="en-US" sz="24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0" lvl="2" algn="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Cost of living</a:t>
              </a:r>
            </a:p>
            <a:p>
              <a:pPr marR="0" lvl="2" algn="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chemeClr val="accent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Housing cost</a:t>
              </a:r>
            </a:p>
            <a:p>
              <a:pPr lvl="2">
                <a:lnSpc>
                  <a:spcPct val="107000"/>
                </a:lnSpc>
                <a:spcAft>
                  <a:spcPts val="800"/>
                </a:spcAft>
              </a:pPr>
              <a:endParaRPr lang="en-US" sz="24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42DCB87-6088-43A7-9277-0C62B3EE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C5244-3418-40ED-A87B-8766DA73CFDF}"/>
              </a:ext>
            </a:extLst>
          </p:cNvPr>
          <p:cNvCxnSpPr/>
          <p:nvPr/>
        </p:nvCxnSpPr>
        <p:spPr>
          <a:xfrm>
            <a:off x="292359" y="914400"/>
            <a:ext cx="1160728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F066E3-56C0-43C9-94DE-2CB5FD641BED}"/>
              </a:ext>
            </a:extLst>
          </p:cNvPr>
          <p:cNvCxnSpPr/>
          <p:nvPr/>
        </p:nvCxnSpPr>
        <p:spPr>
          <a:xfrm>
            <a:off x="292358" y="6360216"/>
            <a:ext cx="116072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5024-6433-48CE-A563-F2FCD4EF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71B4F-1589-40F7-9F8A-359137A776C2}"/>
              </a:ext>
            </a:extLst>
          </p:cNvPr>
          <p:cNvSpPr txBox="1"/>
          <p:nvPr/>
        </p:nvSpPr>
        <p:spPr>
          <a:xfrm>
            <a:off x="0" y="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	Data Source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045A6D-626B-4A1A-B0C9-B81DBFC0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040" y="0"/>
            <a:ext cx="853599" cy="76944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35CB1D9-8C3E-47BD-9D85-0BED3FDE2F45}"/>
              </a:ext>
            </a:extLst>
          </p:cNvPr>
          <p:cNvGrpSpPr/>
          <p:nvPr/>
        </p:nvGrpSpPr>
        <p:grpSpPr>
          <a:xfrm>
            <a:off x="279921" y="1238202"/>
            <a:ext cx="11619719" cy="5513648"/>
            <a:chOff x="7792717" y="1260389"/>
            <a:chExt cx="4106922" cy="1069289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FB2A5E-C30A-4029-946F-CB734BE86552}"/>
                </a:ext>
              </a:extLst>
            </p:cNvPr>
            <p:cNvGrpSpPr/>
            <p:nvPr/>
          </p:nvGrpSpPr>
          <p:grpSpPr>
            <a:xfrm>
              <a:off x="7797113" y="1260389"/>
              <a:ext cx="4102526" cy="1088100"/>
              <a:chOff x="7797113" y="1260389"/>
              <a:chExt cx="4102526" cy="10881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C0C57FC-55CC-433C-81A6-AE623AD880EC}"/>
                  </a:ext>
                </a:extLst>
              </p:cNvPr>
              <p:cNvSpPr/>
              <p:nvPr/>
            </p:nvSpPr>
            <p:spPr>
              <a:xfrm>
                <a:off x="7797114" y="1260389"/>
                <a:ext cx="4102525" cy="457158"/>
              </a:xfrm>
              <a:prstGeom prst="rect">
                <a:avLst/>
              </a:prstGeom>
              <a:gradFill>
                <a:gsLst>
                  <a:gs pos="26000">
                    <a:schemeClr val="bg1">
                      <a:lumMod val="9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63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B9A244-1991-443A-80DF-47A4CF5AD539}"/>
                  </a:ext>
                </a:extLst>
              </p:cNvPr>
              <p:cNvSpPr txBox="1"/>
              <p:nvPr/>
            </p:nvSpPr>
            <p:spPr>
              <a:xfrm>
                <a:off x="7797113" y="1517492"/>
                <a:ext cx="4102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48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31E8DF-C091-4090-9596-7EB6E9C34760}"/>
                </a:ext>
              </a:extLst>
            </p:cNvPr>
            <p:cNvSpPr txBox="1"/>
            <p:nvPr/>
          </p:nvSpPr>
          <p:spPr>
            <a:xfrm>
              <a:off x="7792717" y="1717548"/>
              <a:ext cx="4102525" cy="10235733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lvl="2">
                <a:lnSpc>
                  <a:spcPct val="107000"/>
                </a:lnSpc>
              </a:pPr>
              <a:r>
                <a:rPr lang="en-US" sz="2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Economics -Business opening vs closure</a:t>
              </a:r>
            </a:p>
            <a:p>
              <a:pPr lvl="2">
                <a:lnSpc>
                  <a:spcPct val="107000"/>
                </a:lnSpc>
              </a:pPr>
              <a:r>
                <a:rPr lang="en-US" dirty="0" err="1">
                  <a:solidFill>
                    <a:schemeClr val="accent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EconomicTracker</a:t>
              </a:r>
              <a:r>
                <a: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· GitHub </a:t>
              </a:r>
              <a:r>
                <a:rPr lang="en-US" sz="1100" dirty="0">
                  <a:solidFill>
                    <a:schemeClr val="accent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[EconomicTracker/oi_tracker_data_dictionary.md at main · </a:t>
              </a:r>
              <a:r>
                <a:rPr lang="en-US" sz="1100" dirty="0" err="1">
                  <a:solidFill>
                    <a:schemeClr val="accent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OpportunityInsights</a:t>
              </a:r>
              <a:r>
                <a:rPr lang="en-US" sz="1100" dirty="0">
                  <a:solidFill>
                    <a:schemeClr val="accent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r>
                <a:rPr lang="en-US" sz="1100" dirty="0" err="1">
                  <a:solidFill>
                    <a:schemeClr val="accent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EconomicTracker</a:t>
              </a:r>
              <a:r>
                <a:rPr lang="en-US" sz="1100" dirty="0">
                  <a:solidFill>
                    <a:schemeClr val="accent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· GitHub</a:t>
              </a:r>
              <a:r>
                <a:rPr lang="en-US" sz="1100" u="sng" dirty="0">
                  <a:solidFill>
                    <a:srgbClr val="0000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]</a:t>
              </a:r>
            </a:p>
            <a:p>
              <a:pPr lvl="2">
                <a:lnSpc>
                  <a:spcPct val="107000"/>
                </a:lnSpc>
              </a:pP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2">
                <a:lnSpc>
                  <a:spcPct val="107000"/>
                </a:lnSpc>
              </a:pPr>
              <a:r>
                <a:rPr lang="en-US" sz="2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Job Availability &amp; salaries</a:t>
              </a:r>
              <a:endPara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2">
                <a:lnSpc>
                  <a:spcPct val="107000"/>
                </a:lnSpc>
              </a:pPr>
              <a:r>
                <a: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https://www.bls.gov</a:t>
              </a:r>
            </a:p>
            <a:p>
              <a:pPr lvl="2">
                <a:lnSpc>
                  <a:spcPct val="107000"/>
                </a:lnSpc>
              </a:pPr>
              <a:r>
                <a:rPr lang="en-US" dirty="0" err="1">
                  <a:solidFill>
                    <a:schemeClr val="accent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EconomicTracker</a:t>
              </a:r>
              <a:r>
                <a: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· GitHub </a:t>
              </a:r>
              <a:r>
                <a:rPr lang="en-US" sz="1100" dirty="0">
                  <a:solidFill>
                    <a:schemeClr val="accent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[EconomicTracker/oi_tracker_data_dictionary.md at main · </a:t>
              </a:r>
              <a:r>
                <a:rPr lang="en-US" sz="1100" dirty="0" err="1">
                  <a:solidFill>
                    <a:schemeClr val="accent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OpportunityInsights</a:t>
              </a:r>
              <a:r>
                <a:rPr lang="en-US" sz="1100" dirty="0">
                  <a:solidFill>
                    <a:schemeClr val="accent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r>
                <a:rPr lang="en-US" sz="1100" dirty="0" err="1">
                  <a:solidFill>
                    <a:schemeClr val="accent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EconomicTracker</a:t>
              </a:r>
              <a:r>
                <a:rPr lang="en-US" sz="1100" dirty="0">
                  <a:solidFill>
                    <a:schemeClr val="accent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· GitHub</a:t>
              </a:r>
              <a:r>
                <a:rPr lang="en-US" sz="1100" u="sng" dirty="0">
                  <a:solidFill>
                    <a:srgbClr val="0000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]</a:t>
              </a:r>
              <a:endPara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2">
                <a:lnSpc>
                  <a:spcPct val="107000"/>
                </a:lnSpc>
              </a:pPr>
              <a:endParaRPr lang="en-US" sz="16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2">
                <a:lnSpc>
                  <a:spcPct val="107000"/>
                </a:lnSpc>
              </a:pPr>
              <a:r>
                <a:rPr lang="en-US" sz="2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Housing cost</a:t>
              </a:r>
            </a:p>
            <a:p>
              <a:pPr marR="0" lvl="2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Numbeo.com</a:t>
              </a:r>
            </a:p>
            <a:p>
              <a:pPr marR="0" lvl="2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2">
                <a:lnSpc>
                  <a:spcPct val="107000"/>
                </a:lnSpc>
              </a:pPr>
              <a:r>
                <a:rPr lang="en-US" sz="2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Parks</a:t>
              </a:r>
            </a:p>
            <a:p>
              <a:pPr lvl="2">
                <a:lnSpc>
                  <a:spcPct val="107000"/>
                </a:lnSpc>
              </a:pPr>
              <a:r>
                <a: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Google API Search Nearby “Places = park” and Rating</a:t>
              </a:r>
            </a:p>
            <a:p>
              <a:pPr lvl="2">
                <a:lnSpc>
                  <a:spcPct val="107000"/>
                </a:lnSpc>
              </a:pPr>
              <a:endParaRPr lang="en-US" sz="16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2">
                <a:lnSpc>
                  <a:spcPct val="107000"/>
                </a:lnSpc>
              </a:pPr>
              <a:r>
                <a:rPr lang="en-US" sz="2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Health system scores</a:t>
              </a:r>
              <a:endParaRPr lang="en-US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2">
                <a:lnSpc>
                  <a:spcPct val="107000"/>
                </a:lnSpc>
              </a:pPr>
              <a:r>
                <a: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Google API Search Nearby “Places = hospitals” and Rating</a:t>
              </a:r>
            </a:p>
            <a:p>
              <a:pPr lvl="2">
                <a:lnSpc>
                  <a:spcPct val="107000"/>
                </a:lnSpc>
                <a:spcAft>
                  <a:spcPts val="800"/>
                </a:spcAft>
              </a:pPr>
              <a:endParaRPr lang="en-US" sz="24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42DCB87-6088-43A7-9277-0C62B3EE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76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C5244-3418-40ED-A87B-8766DA73CFDF}"/>
              </a:ext>
            </a:extLst>
          </p:cNvPr>
          <p:cNvCxnSpPr/>
          <p:nvPr/>
        </p:nvCxnSpPr>
        <p:spPr>
          <a:xfrm>
            <a:off x="292359" y="914400"/>
            <a:ext cx="1160728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F066E3-56C0-43C9-94DE-2CB5FD641BED}"/>
              </a:ext>
            </a:extLst>
          </p:cNvPr>
          <p:cNvCxnSpPr/>
          <p:nvPr/>
        </p:nvCxnSpPr>
        <p:spPr>
          <a:xfrm>
            <a:off x="292358" y="6360216"/>
            <a:ext cx="116072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5024-6433-48CE-A563-F2FCD4EF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71B4F-1589-40F7-9F8A-359137A776C2}"/>
              </a:ext>
            </a:extLst>
          </p:cNvPr>
          <p:cNvSpPr txBox="1"/>
          <p:nvPr/>
        </p:nvSpPr>
        <p:spPr>
          <a:xfrm>
            <a:off x="0" y="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	Where is our Greener Pasture?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045A6D-626B-4A1A-B0C9-B81DBFC0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040" y="0"/>
            <a:ext cx="853599" cy="76944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35CB1D9-8C3E-47BD-9D85-0BED3FDE2F45}"/>
              </a:ext>
            </a:extLst>
          </p:cNvPr>
          <p:cNvGrpSpPr/>
          <p:nvPr/>
        </p:nvGrpSpPr>
        <p:grpSpPr>
          <a:xfrm>
            <a:off x="279921" y="1238202"/>
            <a:ext cx="11619719" cy="1100901"/>
            <a:chOff x="7792717" y="1260389"/>
            <a:chExt cx="4106922" cy="213503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FB2A5E-C30A-4029-946F-CB734BE86552}"/>
                </a:ext>
              </a:extLst>
            </p:cNvPr>
            <p:cNvGrpSpPr/>
            <p:nvPr/>
          </p:nvGrpSpPr>
          <p:grpSpPr>
            <a:xfrm>
              <a:off x="7797113" y="1260389"/>
              <a:ext cx="4102526" cy="1088100"/>
              <a:chOff x="7797113" y="1260389"/>
              <a:chExt cx="4102526" cy="10881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C0C57FC-55CC-433C-81A6-AE623AD880EC}"/>
                  </a:ext>
                </a:extLst>
              </p:cNvPr>
              <p:cNvSpPr/>
              <p:nvPr/>
            </p:nvSpPr>
            <p:spPr>
              <a:xfrm>
                <a:off x="7797114" y="1260389"/>
                <a:ext cx="4102525" cy="457158"/>
              </a:xfrm>
              <a:prstGeom prst="rect">
                <a:avLst/>
              </a:prstGeom>
              <a:gradFill>
                <a:gsLst>
                  <a:gs pos="26000">
                    <a:schemeClr val="bg1">
                      <a:lumMod val="9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63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B9A244-1991-443A-80DF-47A4CF5AD539}"/>
                  </a:ext>
                </a:extLst>
              </p:cNvPr>
              <p:cNvSpPr txBox="1"/>
              <p:nvPr/>
            </p:nvSpPr>
            <p:spPr>
              <a:xfrm>
                <a:off x="7797113" y="1517492"/>
                <a:ext cx="4102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48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31E8DF-C091-4090-9596-7EB6E9C34760}"/>
                </a:ext>
              </a:extLst>
            </p:cNvPr>
            <p:cNvSpPr txBox="1"/>
            <p:nvPr/>
          </p:nvSpPr>
          <p:spPr>
            <a:xfrm>
              <a:off x="7792717" y="1717548"/>
              <a:ext cx="4102525" cy="1677873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lvl="2">
                <a:lnSpc>
                  <a:spcPct val="107000"/>
                </a:lnSpc>
              </a:pPr>
              <a:r>
                <a:rPr lang="en-US" sz="2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Our app will evaluate the data for 53 American cities and rank them on each human need listed and overall 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42DCB87-6088-43A7-9277-0C62B3EE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D9E685-1BA0-4704-8536-8D245B23B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866" y="2339103"/>
            <a:ext cx="8100267" cy="38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5E5AD5-91AF-4CD4-AE89-5DC5AE94CB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7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74461B-9812-4264-84F5-30765060DB9C}"/>
              </a:ext>
            </a:extLst>
          </p:cNvPr>
          <p:cNvSpPr/>
          <p:nvPr/>
        </p:nvSpPr>
        <p:spPr>
          <a:xfrm>
            <a:off x="609600" y="0"/>
            <a:ext cx="5455920" cy="63563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8F522-77A4-46A2-8A96-9BE15BCB3E42}"/>
              </a:ext>
            </a:extLst>
          </p:cNvPr>
          <p:cNvSpPr txBox="1"/>
          <p:nvPr/>
        </p:nvSpPr>
        <p:spPr>
          <a:xfrm>
            <a:off x="609600" y="2318881"/>
            <a:ext cx="5455920" cy="397031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Data cleanup &amp; exploration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Estimated Salary by city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4063FC-E1D1-4E49-AD01-39BA07CE3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2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C5244-3418-40ED-A87B-8766DA73CFDF}"/>
              </a:ext>
            </a:extLst>
          </p:cNvPr>
          <p:cNvCxnSpPr/>
          <p:nvPr/>
        </p:nvCxnSpPr>
        <p:spPr>
          <a:xfrm>
            <a:off x="292359" y="914400"/>
            <a:ext cx="1160728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F066E3-56C0-43C9-94DE-2CB5FD641BED}"/>
              </a:ext>
            </a:extLst>
          </p:cNvPr>
          <p:cNvCxnSpPr/>
          <p:nvPr/>
        </p:nvCxnSpPr>
        <p:spPr>
          <a:xfrm>
            <a:off x="292358" y="6360216"/>
            <a:ext cx="116072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5024-6433-48CE-A563-F2FCD4EF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71B4F-1589-40F7-9F8A-359137A776C2}"/>
              </a:ext>
            </a:extLst>
          </p:cNvPr>
          <p:cNvSpPr txBox="1"/>
          <p:nvPr/>
        </p:nvSpPr>
        <p:spPr>
          <a:xfrm>
            <a:off x="0" y="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BLS Modeled Wage Estimate (MWE): Expected $/</a:t>
            </a:r>
            <a:r>
              <a:rPr lang="en-US" sz="4000" dirty="0" err="1">
                <a:solidFill>
                  <a:srgbClr val="00B050"/>
                </a:solidFill>
              </a:rPr>
              <a:t>hr</a:t>
            </a:r>
            <a:endParaRPr lang="en-US" sz="4000" dirty="0">
              <a:solidFill>
                <a:srgbClr val="00B05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750F71-C3AF-410C-BC2C-7070EFAC0E7F}"/>
              </a:ext>
            </a:extLst>
          </p:cNvPr>
          <p:cNvGrpSpPr/>
          <p:nvPr/>
        </p:nvGrpSpPr>
        <p:grpSpPr>
          <a:xfrm>
            <a:off x="292358" y="1238200"/>
            <a:ext cx="4853507" cy="4231301"/>
            <a:chOff x="7797113" y="1260389"/>
            <a:chExt cx="4102526" cy="42313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BB19F3-F045-41D1-A11A-9F85CC018633}"/>
                </a:ext>
              </a:extLst>
            </p:cNvPr>
            <p:cNvGrpSpPr/>
            <p:nvPr/>
          </p:nvGrpSpPr>
          <p:grpSpPr>
            <a:xfrm>
              <a:off x="7797113" y="1260389"/>
              <a:ext cx="4102526" cy="964989"/>
              <a:chOff x="7797113" y="1260389"/>
              <a:chExt cx="4102526" cy="9649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CD089C0-8DD6-4374-91D0-63AE07E6F6F1}"/>
                  </a:ext>
                </a:extLst>
              </p:cNvPr>
              <p:cNvSpPr/>
              <p:nvPr/>
            </p:nvSpPr>
            <p:spPr>
              <a:xfrm>
                <a:off x="7797114" y="1260389"/>
                <a:ext cx="4102525" cy="457158"/>
              </a:xfrm>
              <a:prstGeom prst="rect">
                <a:avLst/>
              </a:prstGeom>
              <a:gradFill>
                <a:gsLst>
                  <a:gs pos="26000">
                    <a:schemeClr val="bg1">
                      <a:lumMod val="9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63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37151-67E1-48BD-8FB6-917F559C1A6A}"/>
                  </a:ext>
                </a:extLst>
              </p:cNvPr>
              <p:cNvSpPr txBox="1"/>
              <p:nvPr/>
            </p:nvSpPr>
            <p:spPr>
              <a:xfrm>
                <a:off x="7797113" y="1517492"/>
                <a:ext cx="41025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Modeled Wage Estimate Background</a:t>
                </a:r>
              </a:p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(https://www.bls.gov/mwe/)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6A4960-7433-408C-B570-728169474892}"/>
                </a:ext>
              </a:extLst>
            </p:cNvPr>
            <p:cNvSpPr txBox="1"/>
            <p:nvPr/>
          </p:nvSpPr>
          <p:spPr>
            <a:xfrm>
              <a:off x="7797113" y="2167703"/>
              <a:ext cx="4102525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33333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</a:t>
              </a:r>
              <a:r>
                <a:rPr lang="en-US" sz="1500" b="0" i="0" dirty="0">
                  <a:solidFill>
                    <a:srgbClr val="333333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rovide annual </a:t>
              </a:r>
              <a:r>
                <a:rPr lang="en-US" sz="1500" b="1" i="0" dirty="0">
                  <a:solidFill>
                    <a:srgbClr val="333333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estimates of average hourly wages for</a:t>
              </a:r>
              <a:r>
                <a:rPr lang="en-US" sz="1500" b="0" i="0" dirty="0">
                  <a:solidFill>
                    <a:srgbClr val="333333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occupations by selected </a:t>
              </a:r>
              <a:r>
                <a:rPr lang="en-US" sz="1500" b="1" i="0" dirty="0">
                  <a:solidFill>
                    <a:srgbClr val="333333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characteristics and within geographical location.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5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33333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</a:t>
              </a:r>
              <a:r>
                <a:rPr lang="en-US" sz="1500" b="0" i="0" dirty="0">
                  <a:solidFill>
                    <a:srgbClr val="333333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roduced using a statistical procedure that combines survey data collected by the National Compensation Survey (NCS) and the Occupational Employment Statistics (OES) programs.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Most recent data is from 2019</a:t>
              </a:r>
              <a:r>
                <a:rPr lang="en-US" sz="15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but plenty of data and provides a good </a:t>
              </a:r>
              <a:r>
                <a:rPr lang="en-US" sz="15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challenge for data cleanup methods</a:t>
              </a:r>
              <a:r>
                <a:rPr lang="en-US" sz="15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0BC7903-C3A1-45C3-AA38-BB54A56B7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3D113D-6C83-4636-8D15-BF725397D8C1}"/>
              </a:ext>
            </a:extLst>
          </p:cNvPr>
          <p:cNvSpPr txBox="1"/>
          <p:nvPr/>
        </p:nvSpPr>
        <p:spPr>
          <a:xfrm>
            <a:off x="292358" y="5625142"/>
            <a:ext cx="1106144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GOAL: </a:t>
            </a:r>
            <a:r>
              <a:rPr lang="en-US" dirty="0"/>
              <a:t>Decode the BLS series to provide a table of MWE values for a trimmed list of 21 occupation types for every city in the GEO dataset.  Merge it with the main GEO city dataset by matching BLS region names to GEO city names.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B3D342-8E91-4B2C-91B7-01B0F047EBC0}"/>
              </a:ext>
            </a:extLst>
          </p:cNvPr>
          <p:cNvGrpSpPr/>
          <p:nvPr/>
        </p:nvGrpSpPr>
        <p:grpSpPr>
          <a:xfrm>
            <a:off x="6028734" y="1238200"/>
            <a:ext cx="5043762" cy="4175811"/>
            <a:chOff x="7797112" y="1197094"/>
            <a:chExt cx="4102526" cy="417581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50AB385-9B83-4EC7-BE74-315AE69FE2E9}"/>
                </a:ext>
              </a:extLst>
            </p:cNvPr>
            <p:cNvGrpSpPr/>
            <p:nvPr/>
          </p:nvGrpSpPr>
          <p:grpSpPr>
            <a:xfrm>
              <a:off x="7797112" y="1197094"/>
              <a:ext cx="4102525" cy="657213"/>
              <a:chOff x="7797112" y="1197094"/>
              <a:chExt cx="4102525" cy="65721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6AF0C30-82BD-4635-9AC3-637FC8D525BD}"/>
                  </a:ext>
                </a:extLst>
              </p:cNvPr>
              <p:cNvSpPr/>
              <p:nvPr/>
            </p:nvSpPr>
            <p:spPr>
              <a:xfrm>
                <a:off x="7797112" y="1197094"/>
                <a:ext cx="4102525" cy="457158"/>
              </a:xfrm>
              <a:prstGeom prst="rect">
                <a:avLst/>
              </a:prstGeom>
              <a:gradFill>
                <a:gsLst>
                  <a:gs pos="26000">
                    <a:schemeClr val="bg1">
                      <a:lumMod val="9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63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44CA1C-2D02-49DC-BE65-9FC2D3A22BD8}"/>
                  </a:ext>
                </a:extLst>
              </p:cNvPr>
              <p:cNvSpPr txBox="1"/>
              <p:nvPr/>
            </p:nvSpPr>
            <p:spPr>
              <a:xfrm>
                <a:off x="7797112" y="1454197"/>
                <a:ext cx="41025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Key Concepts Employed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E15926-B696-408E-83DE-31521B76737C}"/>
                </a:ext>
              </a:extLst>
            </p:cNvPr>
            <p:cNvSpPr txBox="1"/>
            <p:nvPr/>
          </p:nvSpPr>
          <p:spPr>
            <a:xfrm>
              <a:off x="7797113" y="1833475"/>
              <a:ext cx="4102525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/>
                <a:t>Encoded Series Names </a:t>
              </a:r>
              <a:r>
                <a:rPr lang="en-US" sz="1600" dirty="0"/>
                <a:t>where search parameters for the specific MWE are contained within the index name.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/>
                <a:t>Obtaining Data from a Web Page </a:t>
              </a:r>
              <a:r>
                <a:rPr lang="en-US" sz="1600" dirty="0"/>
                <a:t>not API, not csv.</a:t>
              </a:r>
              <a:endParaRPr lang="en-US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/>
                <a:t>Dynamic Variable Name </a:t>
              </a:r>
              <a:r>
                <a:rPr lang="en-US" sz="1600" dirty="0"/>
                <a:t>creation using dictionaries to for use in decoding.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/>
                <a:t>Augmenting Results </a:t>
              </a:r>
              <a:r>
                <a:rPr lang="en-US" sz="1600" dirty="0"/>
                <a:t>using wider search parameters whenever a value could not be found (even if the augmented value is just “Not Found”)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/>
                <a:t>Providing a .csv Output </a:t>
              </a:r>
              <a:r>
                <a:rPr lang="en-US" sz="1600" dirty="0"/>
                <a:t>for other team members to use. 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4685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C5244-3418-40ED-A87B-8766DA73CFDF}"/>
              </a:ext>
            </a:extLst>
          </p:cNvPr>
          <p:cNvCxnSpPr/>
          <p:nvPr/>
        </p:nvCxnSpPr>
        <p:spPr>
          <a:xfrm>
            <a:off x="292359" y="914400"/>
            <a:ext cx="1160728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F066E3-56C0-43C9-94DE-2CB5FD641BED}"/>
              </a:ext>
            </a:extLst>
          </p:cNvPr>
          <p:cNvCxnSpPr/>
          <p:nvPr/>
        </p:nvCxnSpPr>
        <p:spPr>
          <a:xfrm>
            <a:off x="292358" y="6360216"/>
            <a:ext cx="116072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A5024-6433-48CE-A563-F2FCD4EF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Greener Pastures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6F1B-A73B-4C86-A290-B0D79C6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E78A-CC2C-421D-89D1-62C620E5C003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71B4F-1589-40F7-9F8A-359137A776C2}"/>
              </a:ext>
            </a:extLst>
          </p:cNvPr>
          <p:cNvSpPr txBox="1"/>
          <p:nvPr/>
        </p:nvSpPr>
        <p:spPr>
          <a:xfrm>
            <a:off x="0" y="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	Encoded Series Names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750F71-C3AF-410C-BC2C-7070EFAC0E7F}"/>
              </a:ext>
            </a:extLst>
          </p:cNvPr>
          <p:cNvGrpSpPr/>
          <p:nvPr/>
        </p:nvGrpSpPr>
        <p:grpSpPr>
          <a:xfrm>
            <a:off x="7377322" y="945629"/>
            <a:ext cx="4102526" cy="2862128"/>
            <a:chOff x="7797113" y="1260389"/>
            <a:chExt cx="4102526" cy="28621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BB19F3-F045-41D1-A11A-9F85CC018633}"/>
                </a:ext>
              </a:extLst>
            </p:cNvPr>
            <p:cNvGrpSpPr/>
            <p:nvPr/>
          </p:nvGrpSpPr>
          <p:grpSpPr>
            <a:xfrm>
              <a:off x="7797113" y="1260389"/>
              <a:ext cx="4102526" cy="657191"/>
              <a:chOff x="7797113" y="1260389"/>
              <a:chExt cx="4102526" cy="65719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CD089C0-8DD6-4374-91D0-63AE07E6F6F1}"/>
                  </a:ext>
                </a:extLst>
              </p:cNvPr>
              <p:cNvSpPr/>
              <p:nvPr/>
            </p:nvSpPr>
            <p:spPr>
              <a:xfrm>
                <a:off x="7797114" y="1260389"/>
                <a:ext cx="4102525" cy="457158"/>
              </a:xfrm>
              <a:prstGeom prst="rect">
                <a:avLst/>
              </a:prstGeom>
              <a:gradFill>
                <a:gsLst>
                  <a:gs pos="26000">
                    <a:schemeClr val="bg1">
                      <a:lumMod val="9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63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A37151-67E1-48BD-8FB6-917F559C1A6A}"/>
                  </a:ext>
                </a:extLst>
              </p:cNvPr>
              <p:cNvSpPr txBox="1"/>
              <p:nvPr/>
            </p:nvSpPr>
            <p:spPr>
              <a:xfrm>
                <a:off x="7797113" y="1517492"/>
                <a:ext cx="4102525" cy="40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KEY TAKE AWAYS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6A4960-7433-408C-B570-728169474892}"/>
                </a:ext>
              </a:extLst>
            </p:cNvPr>
            <p:cNvSpPr txBox="1"/>
            <p:nvPr/>
          </p:nvSpPr>
          <p:spPr>
            <a:xfrm>
              <a:off x="7797113" y="1937303"/>
              <a:ext cx="4102525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700" dirty="0"/>
                <a:t>Substrings at certain positions inform what the series represents.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700" dirty="0"/>
                <a:t>Documentation exists to help translate.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700" dirty="0"/>
                <a:t>Can the process of retrieving data and translating  using provided dictionaries be integrated/automated? YES!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7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70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B3C1214-0930-4F74-BC7A-AD567600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497" y="0"/>
            <a:ext cx="814703" cy="76944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C9EBAC0-9CF9-48EE-94BF-A3AC9599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7" y="1026371"/>
            <a:ext cx="4673641" cy="15960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35A76FA-1ABF-4940-B180-BA046489E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9" y="2828333"/>
            <a:ext cx="5375970" cy="3462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E50F5B01-77AB-4D5C-AAD9-464DCBFF0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22" y="3396070"/>
            <a:ext cx="3843546" cy="29325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64E744-AD47-4CB1-AF4E-40A0F3406AC1}"/>
              </a:ext>
            </a:extLst>
          </p:cNvPr>
          <p:cNvCxnSpPr/>
          <p:nvPr/>
        </p:nvCxnSpPr>
        <p:spPr>
          <a:xfrm>
            <a:off x="2455293" y="2622471"/>
            <a:ext cx="0" cy="205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3A1034-C4BE-4DDC-84AA-5ABC0355DBE9}"/>
              </a:ext>
            </a:extLst>
          </p:cNvPr>
          <p:cNvCxnSpPr>
            <a:cxnSpLocks/>
          </p:cNvCxnSpPr>
          <p:nvPr/>
        </p:nvCxnSpPr>
        <p:spPr>
          <a:xfrm>
            <a:off x="1600791" y="5875795"/>
            <a:ext cx="57680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A82539-E096-4DA6-932F-62E631DAEEAA}"/>
              </a:ext>
            </a:extLst>
          </p:cNvPr>
          <p:cNvSpPr txBox="1"/>
          <p:nvPr/>
        </p:nvSpPr>
        <p:spPr>
          <a:xfrm>
            <a:off x="4965998" y="1402787"/>
            <a:ext cx="9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44676A-3060-44A6-97F4-DED5BA879462}"/>
              </a:ext>
            </a:extLst>
          </p:cNvPr>
          <p:cNvSpPr txBox="1"/>
          <p:nvPr/>
        </p:nvSpPr>
        <p:spPr>
          <a:xfrm>
            <a:off x="5556844" y="3172683"/>
            <a:ext cx="130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Translation</a:t>
            </a:r>
          </a:p>
          <a:p>
            <a:r>
              <a:rPr lang="en-US" dirty="0"/>
              <a:t>Guide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0DF78F-BE18-49A8-BEAC-41369E83D7BC}"/>
              </a:ext>
            </a:extLst>
          </p:cNvPr>
          <p:cNvSpPr txBox="1"/>
          <p:nvPr/>
        </p:nvSpPr>
        <p:spPr>
          <a:xfrm>
            <a:off x="6146569" y="5219578"/>
            <a:ext cx="125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Dictionary Data</a:t>
            </a:r>
          </a:p>
        </p:txBody>
      </p:sp>
    </p:spTree>
    <p:extLst>
      <p:ext uri="{BB962C8B-B14F-4D97-AF65-F5344CB8AC3E}">
        <p14:creationId xmlns:p14="http://schemas.microsoft.com/office/powerpoint/2010/main" val="420126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4657</TotalTime>
  <Words>1825</Words>
  <Application>Microsoft Office PowerPoint</Application>
  <PresentationFormat>Widescreen</PresentationFormat>
  <Paragraphs>300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montserrat</vt:lpstr>
      <vt:lpstr>Slack-Lato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Retained Input Files Location: /data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Meriane Franco</dc:creator>
  <cp:lastModifiedBy>Meriane Franco</cp:lastModifiedBy>
  <cp:revision>70</cp:revision>
  <dcterms:created xsi:type="dcterms:W3CDTF">2021-03-13T19:03:37Z</dcterms:created>
  <dcterms:modified xsi:type="dcterms:W3CDTF">2021-03-20T01:31:05Z</dcterms:modified>
</cp:coreProperties>
</file>